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29"/>
  </p:notesMasterIdLst>
  <p:sldIdLst>
    <p:sldId id="278" r:id="rId5"/>
    <p:sldId id="277" r:id="rId6"/>
    <p:sldId id="279" r:id="rId7"/>
    <p:sldId id="267" r:id="rId8"/>
    <p:sldId id="291" r:id="rId9"/>
    <p:sldId id="262" r:id="rId10"/>
    <p:sldId id="281" r:id="rId11"/>
    <p:sldId id="261" r:id="rId12"/>
    <p:sldId id="263" r:id="rId13"/>
    <p:sldId id="280" r:id="rId14"/>
    <p:sldId id="269" r:id="rId15"/>
    <p:sldId id="270" r:id="rId16"/>
    <p:sldId id="271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273" r:id="rId26"/>
    <p:sldId id="276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9CA8"/>
    <a:srgbClr val="F5F8FA"/>
    <a:srgbClr val="F21F56"/>
    <a:srgbClr val="BF2C7D"/>
    <a:srgbClr val="05E891"/>
    <a:srgbClr val="05C7F2"/>
    <a:srgbClr val="FF9D00"/>
    <a:srgbClr val="704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5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5334F-A633-46DE-B192-88D67B8D3F15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CE404-A223-410B-813C-A7920BAD9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027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01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64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74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9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5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94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8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09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2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4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16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8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1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8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7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26B74-300E-46B4-94FC-CD9A7D327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15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7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09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7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1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CE404-A223-410B-813C-A7920BAD9D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56D2-D4F8-491A-B809-83E37EA8AE66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2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1B82-2320-4503-8E28-3B28A684FFC3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C343-3377-4899-9EFF-B9DD1CB30A76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25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00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4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3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4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0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08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4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A85-3B4F-4F64-9DAC-D1EB94375665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7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FAA01-E7D9-46E2-AF0C-2A2C43C15D79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99A06-E16D-4243-AA44-3E6050657A7B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9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5757E-D954-46D9-8C4F-E1973B7831B2}" type="datetime1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8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8076-919B-490A-8F5B-093A8458DC5B}" type="datetime1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E046-423F-4F10-A684-6B5FFA8F9D9C}" type="datetime1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DF79-B947-4B00-91B2-1349C15B51AE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1D1C4-FE70-40CE-8736-02515174B723}" type="datetime1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0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8BDD-37B5-4956-B4BF-1E340BB94367}" type="datetime1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8B534-7F35-4913-9EF6-1F9A6D6A3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6A5A5-53FB-4F7F-8B4D-349929691274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B659-E487-4A60-A148-1DF591506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3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tsne.gov.ge/ka/document/view/30346?publication=36#!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6.JPG"/><Relationship Id="rId10" Type="http://schemas.openxmlformats.org/officeDocument/2006/relationships/image" Target="../media/image70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G"/><Relationship Id="rId3" Type="http://schemas.openxmlformats.org/officeDocument/2006/relationships/image" Target="../media/image2.pn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8" Type="http://schemas.openxmlformats.org/officeDocument/2006/relationships/image" Target="../media/image222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02.svg"/><Relationship Id="rId1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7" Type="http://schemas.openxmlformats.org/officeDocument/2006/relationships/image" Target="../media/image46.sv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19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47" Type="http://schemas.openxmlformats.org/officeDocument/2006/relationships/image" Target="../media/image46.svg"/><Relationship Id="rId7" Type="http://schemas.openxmlformats.org/officeDocument/2006/relationships/hyperlink" Target="https://finedu.gov.ge/ge/calculators/show/efekturi-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36" Type="http://schemas.openxmlformats.org/officeDocument/2006/relationships/image" Target="../media/image50.png"/><Relationship Id="rId4" Type="http://schemas.openxmlformats.org/officeDocument/2006/relationships/image" Target="../media/image3.png"/><Relationship Id="rId35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36" Type="http://schemas.openxmlformats.org/officeDocument/2006/relationships/image" Target="../media/image52.png"/><Relationship Id="rId4" Type="http://schemas.openxmlformats.org/officeDocument/2006/relationships/image" Target="../media/image3.png"/><Relationship Id="rId35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2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34" Type="http://schemas.openxmlformats.org/officeDocument/2006/relationships/image" Target="../media/image32.sv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5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7" Type="http://schemas.openxmlformats.org/officeDocument/2006/relationships/image" Target="../media/image4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48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atsne.gov.ge/ka/document/view/30346?publication=36#!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28" Type="http://schemas.openxmlformats.org/officeDocument/2006/relationships/image" Target="../media/image16.png"/><Relationship Id="rId4" Type="http://schemas.openxmlformats.org/officeDocument/2006/relationships/image" Target="../media/image3.png"/><Relationship Id="rId27" Type="http://schemas.openxmlformats.org/officeDocument/2006/relationships/image" Target="../media/image481.svg"/><Relationship Id="rId14" Type="http://schemas.openxmlformats.org/officeDocument/2006/relationships/image" Target="../media/image132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27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sv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19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7884" y="0"/>
            <a:ext cx="138677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0" descr="Coins">
            <a:extLst>
              <a:ext uri="{FF2B5EF4-FFF2-40B4-BE49-F238E27FC236}">
                <a16:creationId xmlns:a16="http://schemas.microsoft.com/office/drawing/2014/main" id="{19C52208-5261-6D38-5761-23C0C1A1D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70697" y="372644"/>
            <a:ext cx="9144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B506FC-5C7C-4F21-8FF4-2A27AB2AD2C2}"/>
              </a:ext>
            </a:extLst>
          </p:cNvPr>
          <p:cNvSpPr/>
          <p:nvPr/>
        </p:nvSpPr>
        <p:spPr>
          <a:xfrm>
            <a:off x="957385" y="1944423"/>
            <a:ext cx="4655423" cy="2964492"/>
          </a:xfrm>
          <a:prstGeom prst="rect">
            <a:avLst/>
          </a:prstGeom>
          <a:blipFill dpi="0" rotWithShape="1">
            <a:blip r:embed="rId11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A16FC-5DAC-4671-9156-222788C42B3B}"/>
              </a:ext>
            </a:extLst>
          </p:cNvPr>
          <p:cNvSpPr/>
          <p:nvPr/>
        </p:nvSpPr>
        <p:spPr>
          <a:xfrm>
            <a:off x="6511003" y="1912097"/>
            <a:ext cx="4686066" cy="2964492"/>
          </a:xfrm>
          <a:prstGeom prst="rect">
            <a:avLst/>
          </a:prstGeom>
          <a:blipFill dpi="0" rotWithShape="1">
            <a:blip r:embed="rId12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D0DFBC6D-696A-493D-9746-5C28F9A83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596434"/>
              </p:ext>
            </p:extLst>
          </p:nvPr>
        </p:nvGraphicFramePr>
        <p:xfrm>
          <a:off x="2051224" y="4904658"/>
          <a:ext cx="3561584" cy="85184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61584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851843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სახლში შენახვა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30A241DC-1AFB-4F61-8160-7D96FE9E3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59774"/>
              </p:ext>
            </p:extLst>
          </p:nvPr>
        </p:nvGraphicFramePr>
        <p:xfrm>
          <a:off x="7634670" y="4876589"/>
          <a:ext cx="3561586" cy="851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61586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851845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ბანკში შენახვა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sp>
        <p:nvSpPr>
          <p:cNvPr id="29" name="Pentagon 28"/>
          <p:cNvSpPr/>
          <p:nvPr/>
        </p:nvSpPr>
        <p:spPr>
          <a:xfrm>
            <a:off x="131058" y="1706966"/>
            <a:ext cx="1920166" cy="808069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დონე 1: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6176340" y="1785760"/>
            <a:ext cx="1920166" cy="808069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დონე 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სად შევინახოთ ჩვენი დანაზოგი?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1253" y="2036967"/>
            <a:ext cx="5688526" cy="3717879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738B6199-6354-4102-AD74-4F0617EB7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64453"/>
              </p:ext>
            </p:extLst>
          </p:nvPr>
        </p:nvGraphicFramePr>
        <p:xfrm>
          <a:off x="6122590" y="2036968"/>
          <a:ext cx="2441353" cy="50157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41353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01574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ბანკები: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18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2685916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ინახავენ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ჩვენს დეპოზიტებს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3456808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გასცემენ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სესხებს ადამიანებსა და კომპანიებზე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4226403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ამუშავებენ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ეკონომიკას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36">
            <a:hlinkClick r:id="rId6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122590" y="4997295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გვთავაზობენ </a:t>
            </a: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სხვადასხვა ფინანსურ </a:t>
            </a: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პროდუქტს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ბანკის ფუნქციები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6793;p86"/>
          <p:cNvSpPr/>
          <p:nvPr/>
        </p:nvSpPr>
        <p:spPr>
          <a:xfrm>
            <a:off x="3790741" y="568727"/>
            <a:ext cx="594301" cy="59299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FF9D00"/>
          </a:solidFill>
          <a:ln>
            <a:solidFill>
              <a:srgbClr val="FF9D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738B6199-6354-4102-AD74-4F0617EB7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5293"/>
              </p:ext>
            </p:extLst>
          </p:nvPr>
        </p:nvGraphicFramePr>
        <p:xfrm>
          <a:off x="2100542" y="3698105"/>
          <a:ext cx="1934856" cy="779951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34856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779951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ბანკი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id="{9AE711F7-A2DA-4C64-8243-764BA64E8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270936"/>
              </p:ext>
            </p:extLst>
          </p:nvPr>
        </p:nvGraphicFramePr>
        <p:xfrm>
          <a:off x="165686" y="4955724"/>
          <a:ext cx="1934856" cy="60938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34856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09387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დამზოგველი</a:t>
                      </a:r>
                      <a:endParaRPr lang="en-US" sz="2000" b="0" dirty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pic>
        <p:nvPicPr>
          <p:cNvPr id="25" name="Graphic 7" descr="Coins">
            <a:extLst>
              <a:ext uri="{FF2B5EF4-FFF2-40B4-BE49-F238E27FC236}">
                <a16:creationId xmlns:a16="http://schemas.microsoft.com/office/drawing/2014/main" id="{88944DD8-DD70-4ACD-94D1-D916B4456E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660" y="4236581"/>
            <a:ext cx="428500" cy="428500"/>
          </a:xfrm>
          <a:prstGeom prst="rect">
            <a:avLst/>
          </a:prstGeom>
        </p:spPr>
      </p:pic>
      <p:sp>
        <p:nvSpPr>
          <p:cNvPr id="26" name="Arrow: Bent 8">
            <a:extLst>
              <a:ext uri="{FF2B5EF4-FFF2-40B4-BE49-F238E27FC236}">
                <a16:creationId xmlns:a16="http://schemas.microsoft.com/office/drawing/2014/main" id="{FFE9801C-1F82-4300-AAF0-ABE6B4AD9700}"/>
              </a:ext>
            </a:extLst>
          </p:cNvPr>
          <p:cNvSpPr/>
          <p:nvPr/>
        </p:nvSpPr>
        <p:spPr>
          <a:xfrm>
            <a:off x="1479818" y="3928128"/>
            <a:ext cx="470838" cy="880454"/>
          </a:xfrm>
          <a:prstGeom prst="bentArrow">
            <a:avLst>
              <a:gd name="adj1" fmla="val 13508"/>
              <a:gd name="adj2" fmla="val 25000"/>
              <a:gd name="adj3" fmla="val 25000"/>
              <a:gd name="adj4" fmla="val 43750"/>
            </a:avLst>
          </a:prstGeom>
          <a:solidFill>
            <a:srgbClr val="05E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E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Bent 21">
            <a:extLst>
              <a:ext uri="{FF2B5EF4-FFF2-40B4-BE49-F238E27FC236}">
                <a16:creationId xmlns:a16="http://schemas.microsoft.com/office/drawing/2014/main" id="{5CC7DB70-B349-4299-AFAC-2421C9AABB8F}"/>
              </a:ext>
            </a:extLst>
          </p:cNvPr>
          <p:cNvSpPr/>
          <p:nvPr/>
        </p:nvSpPr>
        <p:spPr>
          <a:xfrm rot="5400000">
            <a:off x="4012379" y="4087149"/>
            <a:ext cx="811275" cy="465465"/>
          </a:xfrm>
          <a:prstGeom prst="bentArrow">
            <a:avLst>
              <a:gd name="adj1" fmla="val 13508"/>
              <a:gd name="adj2" fmla="val 25000"/>
              <a:gd name="adj3" fmla="val 25000"/>
              <a:gd name="adj4" fmla="val 43750"/>
            </a:avLst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3" descr="Coins">
            <a:extLst>
              <a:ext uri="{FF2B5EF4-FFF2-40B4-BE49-F238E27FC236}">
                <a16:creationId xmlns:a16="http://schemas.microsoft.com/office/drawing/2014/main" id="{C0999485-3837-4178-810D-9A2B7B656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21815" y="4236581"/>
            <a:ext cx="428500" cy="428500"/>
          </a:xfrm>
          <a:prstGeom prst="rect">
            <a:avLst/>
          </a:prstGeom>
        </p:spPr>
      </p:pic>
      <p:sp>
        <p:nvSpPr>
          <p:cNvPr id="29" name="Bent Arrow 28"/>
          <p:cNvSpPr/>
          <p:nvPr/>
        </p:nvSpPr>
        <p:spPr>
          <a:xfrm rot="10800000">
            <a:off x="2382873" y="4579257"/>
            <a:ext cx="277303" cy="857359"/>
          </a:xfrm>
          <a:prstGeom prst="bentArrow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Bent 21">
            <a:extLst>
              <a:ext uri="{FF2B5EF4-FFF2-40B4-BE49-F238E27FC236}">
                <a16:creationId xmlns:a16="http://schemas.microsoft.com/office/drawing/2014/main" id="{5CC7DB70-B349-4299-AFAC-2421C9AABB8F}"/>
              </a:ext>
            </a:extLst>
          </p:cNvPr>
          <p:cNvSpPr/>
          <p:nvPr/>
        </p:nvSpPr>
        <p:spPr>
          <a:xfrm rot="16200000">
            <a:off x="3291765" y="4793054"/>
            <a:ext cx="857360" cy="359045"/>
          </a:xfrm>
          <a:prstGeom prst="bentArrow">
            <a:avLst>
              <a:gd name="adj1" fmla="val 15914"/>
              <a:gd name="adj2" fmla="val 19127"/>
              <a:gd name="adj3" fmla="val 29699"/>
              <a:gd name="adj4" fmla="val 36702"/>
            </a:avLst>
          </a:prstGeom>
          <a:solidFill>
            <a:srgbClr val="05E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C3AABEF7-3BDF-4743-83B1-62E55138E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84507"/>
              </p:ext>
            </p:extLst>
          </p:nvPr>
        </p:nvGraphicFramePr>
        <p:xfrm>
          <a:off x="4035398" y="4955723"/>
          <a:ext cx="1934856" cy="60938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34856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09387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მსესხებელი</a:t>
                      </a:r>
                      <a:endParaRPr lang="en-US" sz="2000" b="0" dirty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033" y="4921148"/>
            <a:ext cx="248729" cy="1893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380" y="4921148"/>
            <a:ext cx="248729" cy="1893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97210" y="2050119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საბანკო ბარათი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381086" y="2035125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დეპოზიტი /</a:t>
            </a:r>
            <a:r>
              <a:rPr kumimoji="0" lang="ka-GE" sz="24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ყულაბა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023429" y="2020132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მობ</a:t>
            </a:r>
            <a:r>
              <a:rPr lang="ka-G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</a:t>
            </a: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ლ ბანკი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7210" y="1725032"/>
            <a:ext cx="500461" cy="531627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81086" y="1665681"/>
            <a:ext cx="500461" cy="531627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23429" y="1639803"/>
            <a:ext cx="500461" cy="531627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reeform: Shape 5">
            <a:extLst>
              <a:ext uri="{FF2B5EF4-FFF2-40B4-BE49-F238E27FC236}">
                <a16:creationId xmlns:a16="http://schemas.microsoft.com/office/drawing/2014/main" id="{3CC316A5-155D-4044-8F7C-4632CD9EC06D}"/>
              </a:ext>
            </a:extLst>
          </p:cNvPr>
          <p:cNvSpPr/>
          <p:nvPr/>
        </p:nvSpPr>
        <p:spPr>
          <a:xfrm>
            <a:off x="552250" y="3357861"/>
            <a:ext cx="3634613" cy="871616"/>
          </a:xfrm>
          <a:custGeom>
            <a:avLst/>
            <a:gdLst>
              <a:gd name="connsiteX0" fmla="*/ 331019 w 2757856"/>
              <a:gd name="connsiteY0" fmla="*/ 25020 h 746118"/>
              <a:gd name="connsiteX1" fmla="*/ 49665 w 2757856"/>
              <a:gd name="connsiteY1" fmla="*/ 193832 h 746118"/>
              <a:gd name="connsiteX2" fmla="*/ 35597 w 2757856"/>
              <a:gd name="connsiteY2" fmla="*/ 489254 h 746118"/>
              <a:gd name="connsiteX3" fmla="*/ 415425 w 2757856"/>
              <a:gd name="connsiteY3" fmla="*/ 728404 h 746118"/>
              <a:gd name="connsiteX4" fmla="*/ 1062539 w 2757856"/>
              <a:gd name="connsiteY4" fmla="*/ 728404 h 746118"/>
              <a:gd name="connsiteX5" fmla="*/ 1962871 w 2757856"/>
              <a:gd name="connsiteY5" fmla="*/ 728404 h 746118"/>
              <a:gd name="connsiteX6" fmla="*/ 2666256 w 2757856"/>
              <a:gd name="connsiteY6" fmla="*/ 643998 h 746118"/>
              <a:gd name="connsiteX7" fmla="*/ 2694391 w 2757856"/>
              <a:gd name="connsiteY7" fmla="*/ 151629 h 746118"/>
              <a:gd name="connsiteX8" fmla="*/ 2159819 w 2757856"/>
              <a:gd name="connsiteY8" fmla="*/ 10952 h 746118"/>
              <a:gd name="connsiteX9" fmla="*/ 331019 w 2757856"/>
              <a:gd name="connsiteY9" fmla="*/ 25020 h 7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7856" h="746118">
                <a:moveTo>
                  <a:pt x="331019" y="25020"/>
                </a:moveTo>
                <a:cubicBezTo>
                  <a:pt x="-20673" y="55500"/>
                  <a:pt x="98902" y="116460"/>
                  <a:pt x="49665" y="193832"/>
                </a:cubicBezTo>
                <a:cubicBezTo>
                  <a:pt x="428" y="271204"/>
                  <a:pt x="-25363" y="400159"/>
                  <a:pt x="35597" y="489254"/>
                </a:cubicBezTo>
                <a:cubicBezTo>
                  <a:pt x="96557" y="578349"/>
                  <a:pt x="244268" y="688546"/>
                  <a:pt x="415425" y="728404"/>
                </a:cubicBezTo>
                <a:cubicBezTo>
                  <a:pt x="586582" y="768262"/>
                  <a:pt x="1062539" y="728404"/>
                  <a:pt x="1062539" y="728404"/>
                </a:cubicBezTo>
                <a:cubicBezTo>
                  <a:pt x="1320447" y="728404"/>
                  <a:pt x="1695585" y="742472"/>
                  <a:pt x="1962871" y="728404"/>
                </a:cubicBezTo>
                <a:cubicBezTo>
                  <a:pt x="2230157" y="714336"/>
                  <a:pt x="2544336" y="740127"/>
                  <a:pt x="2666256" y="643998"/>
                </a:cubicBezTo>
                <a:cubicBezTo>
                  <a:pt x="2788176" y="547869"/>
                  <a:pt x="2778797" y="257137"/>
                  <a:pt x="2694391" y="151629"/>
                </a:cubicBezTo>
                <a:cubicBezTo>
                  <a:pt x="2609985" y="46121"/>
                  <a:pt x="2553714" y="27364"/>
                  <a:pt x="2159819" y="10952"/>
                </a:cubicBezTo>
                <a:cubicBezTo>
                  <a:pt x="1765924" y="-5460"/>
                  <a:pt x="682711" y="-5460"/>
                  <a:pt x="331019" y="250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შენი ფულის განკარგვის საშუალება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4396438" y="3349507"/>
            <a:ext cx="3536609" cy="851895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შენი ფულის შეგროვების საშუალება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D1BC5858-3CD2-4206-A06F-732B87E9DB65}"/>
              </a:ext>
            </a:extLst>
          </p:cNvPr>
          <p:cNvSpPr/>
          <p:nvPr/>
        </p:nvSpPr>
        <p:spPr>
          <a:xfrm>
            <a:off x="8124166" y="3413617"/>
            <a:ext cx="3540865" cy="787785"/>
          </a:xfrm>
          <a:custGeom>
            <a:avLst/>
            <a:gdLst>
              <a:gd name="connsiteX0" fmla="*/ 567064 w 2130672"/>
              <a:gd name="connsiteY0" fmla="*/ 11270 h 1077392"/>
              <a:gd name="connsiteX1" fmla="*/ 4356 w 2130672"/>
              <a:gd name="connsiteY1" fmla="*/ 362962 h 1077392"/>
              <a:gd name="connsiteX2" fmla="*/ 398251 w 2130672"/>
              <a:gd name="connsiteY2" fmla="*/ 1024144 h 1077392"/>
              <a:gd name="connsiteX3" fmla="*/ 1903494 w 2130672"/>
              <a:gd name="connsiteY3" fmla="*/ 939738 h 1077392"/>
              <a:gd name="connsiteX4" fmla="*/ 1987901 w 2130672"/>
              <a:gd name="connsiteY4" fmla="*/ 166014 h 1077392"/>
              <a:gd name="connsiteX5" fmla="*/ 567064 w 2130672"/>
              <a:gd name="connsiteY5" fmla="*/ 11270 h 107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0672" h="1077392">
                <a:moveTo>
                  <a:pt x="567064" y="11270"/>
                </a:moveTo>
                <a:cubicBezTo>
                  <a:pt x="236473" y="44095"/>
                  <a:pt x="32491" y="194150"/>
                  <a:pt x="4356" y="362962"/>
                </a:cubicBezTo>
                <a:cubicBezTo>
                  <a:pt x="-23780" y="531774"/>
                  <a:pt x="81728" y="928015"/>
                  <a:pt x="398251" y="1024144"/>
                </a:cubicBezTo>
                <a:cubicBezTo>
                  <a:pt x="714774" y="1120273"/>
                  <a:pt x="1638552" y="1082760"/>
                  <a:pt x="1903494" y="939738"/>
                </a:cubicBezTo>
                <a:cubicBezTo>
                  <a:pt x="2168436" y="796716"/>
                  <a:pt x="2208295" y="318414"/>
                  <a:pt x="1987901" y="166014"/>
                </a:cubicBezTo>
                <a:cubicBezTo>
                  <a:pt x="1767507" y="13614"/>
                  <a:pt x="897655" y="-21555"/>
                  <a:pt x="567064" y="1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შენი ფულის ონლაინ კონტროლის საშუალება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299847" flipV="1">
            <a:off x="9812899" y="2869659"/>
            <a:ext cx="475814" cy="569608"/>
          </a:xfrm>
          <a:prstGeom prst="rect">
            <a:avLst/>
          </a:prstGeom>
        </p:spPr>
      </p:pic>
      <p:pic>
        <p:nvPicPr>
          <p:cNvPr id="30" name="Graphic 24" descr="Line arrow Slight curve">
            <a:extLst>
              <a:ext uri="{FF2B5EF4-FFF2-40B4-BE49-F238E27FC236}">
                <a16:creationId xmlns:a16="http://schemas.microsoft.com/office/drawing/2014/main" id="{908E0C9A-6331-4B4F-8ECB-4B7F71031B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600814" flipH="1" flipV="1">
            <a:off x="2070421" y="2806952"/>
            <a:ext cx="408867" cy="637309"/>
          </a:xfrm>
          <a:prstGeom prst="rect">
            <a:avLst/>
          </a:prstGeom>
        </p:spPr>
      </p:pic>
      <p:pic>
        <p:nvPicPr>
          <p:cNvPr id="31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6044645" flipV="1">
            <a:off x="5898714" y="2882630"/>
            <a:ext cx="394621" cy="56960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49214" y="4101352"/>
            <a:ext cx="3392690" cy="2078260"/>
          </a:xfrm>
          <a:prstGeom prst="rect">
            <a:avLst/>
          </a:prstGeom>
          <a:blipFill dpi="0" rotWithShape="1">
            <a:blip r:embed="rId1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85408" y="4106481"/>
            <a:ext cx="3392690" cy="2078260"/>
          </a:xfrm>
          <a:prstGeom prst="rect">
            <a:avLst/>
          </a:prstGeom>
          <a:blipFill dpi="0" rotWithShape="1">
            <a:blip r:embed="rId1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35192" y="4101171"/>
            <a:ext cx="3392690" cy="2078260"/>
          </a:xfrm>
          <a:prstGeom prst="rect">
            <a:avLst/>
          </a:prstGeom>
          <a:blipFill dpi="0" rotWithShape="1">
            <a:blip r:embed="rId1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E6FD4A-BB6A-4248-9930-073660F6C8FF}"/>
              </a:ext>
            </a:extLst>
          </p:cNvPr>
          <p:cNvSpPr/>
          <p:nvPr/>
        </p:nvSpPr>
        <p:spPr>
          <a:xfrm>
            <a:off x="2757638" y="5705415"/>
            <a:ext cx="6549547" cy="540062"/>
          </a:xfrm>
          <a:prstGeom prst="rect">
            <a:avLst/>
          </a:prstGeom>
          <a:solidFill>
            <a:srgbClr val="F5F8FA"/>
          </a:solidFill>
          <a:ln w="38100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ერთმანეთს შეადარე </a:t>
            </a: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სხვადასხვა შემოთავაზება!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Graphic 28" descr="Thumbs up sign">
            <a:extLst>
              <a:ext uri="{FF2B5EF4-FFF2-40B4-BE49-F238E27FC236}">
                <a16:creationId xmlns:a16="http://schemas.microsoft.com/office/drawing/2014/main" id="{4B2C529A-4FF5-1D9E-1CAE-C3CDE0A2AC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256697" y="5457529"/>
            <a:ext cx="914400" cy="91440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ბანკის </a:t>
            </a:r>
            <a:r>
              <a:rPr lang="en-US" sz="28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</a:t>
            </a:r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ფუნქცია მოსწავლეებისთვის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Google Shape;16793;p86"/>
          <p:cNvSpPr/>
          <p:nvPr/>
        </p:nvSpPr>
        <p:spPr>
          <a:xfrm>
            <a:off x="2119596" y="496415"/>
            <a:ext cx="594301" cy="592998"/>
          </a:xfrm>
          <a:custGeom>
            <a:avLst/>
            <a:gdLst/>
            <a:ahLst/>
            <a:cxnLst/>
            <a:rect l="l" t="t" r="r" b="b"/>
            <a:pathLst>
              <a:path w="9574" h="9553" extrusionOk="0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rgbClr val="FF9D00"/>
          </a:solidFill>
          <a:ln>
            <a:solidFill>
              <a:srgbClr val="FF9D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648" y="2154994"/>
            <a:ext cx="5285241" cy="3077024"/>
          </a:xfrm>
          <a:prstGeom prst="rect">
            <a:avLst/>
          </a:prstGeom>
        </p:spPr>
      </p:pic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192714"/>
              </p:ext>
            </p:extLst>
          </p:nvPr>
        </p:nvGraphicFramePr>
        <p:xfrm>
          <a:off x="3425709" y="1935447"/>
          <a:ext cx="4217538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7538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ბანკებისა და სხვა საფინანსო ორგანიზაციების „მსაჯი“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46811"/>
              </p:ext>
            </p:extLst>
          </p:nvPr>
        </p:nvGraphicFramePr>
        <p:xfrm>
          <a:off x="3424757" y="2921097"/>
          <a:ext cx="4218490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8490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ფასები ძალიან ხშირად და მკვეთრად არ იცვლებოდეს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19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796158" y="2876437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ფასების სტაბილურობა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24670" y="1887676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ზედამხედველობა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85608"/>
              </p:ext>
            </p:extLst>
          </p:nvPr>
        </p:nvGraphicFramePr>
        <p:xfrm>
          <a:off x="3425709" y="3901588"/>
          <a:ext cx="4217538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7538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ეროვნული ვალუტის - ლარის გამოშვება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938763"/>
              </p:ext>
            </p:extLst>
          </p:nvPr>
        </p:nvGraphicFramePr>
        <p:xfrm>
          <a:off x="3424757" y="4884602"/>
          <a:ext cx="4218490" cy="658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8490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658539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dirty="0" err="1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ფინედუ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r>
                        <a:rPr lang="ka-GE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www.finedu.gov.ge</a:t>
                      </a:r>
                      <a:endParaRPr lang="ka-GE" sz="2000" b="0" dirty="0" smtClean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2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796158" y="4839942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განათლება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24670" y="3853817"/>
            <a:ext cx="2624204" cy="774113"/>
          </a:xfrm>
          <a:prstGeom prst="roundRect">
            <a:avLst/>
          </a:prstGeom>
          <a:solidFill>
            <a:schemeClr val="bg1">
              <a:alpha val="61000"/>
            </a:schemeClr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ფულის გამოშვება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22" y="1718804"/>
            <a:ext cx="806449" cy="909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877" y="2847140"/>
            <a:ext cx="674484" cy="7331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clrChange>
              <a:clrFrom>
                <a:srgbClr val="EEF4F4"/>
              </a:clrFrom>
              <a:clrTo>
                <a:srgbClr val="EEF4F4">
                  <a:alpha val="0"/>
                </a:srgbClr>
              </a:clrTo>
            </a:clrChange>
          </a:blip>
          <a:stretch>
            <a:fillRect/>
          </a:stretch>
        </p:blipFill>
        <p:spPr>
          <a:xfrm rot="20075751">
            <a:off x="329961" y="3877441"/>
            <a:ext cx="932359" cy="584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18" y="4779914"/>
            <a:ext cx="668121" cy="701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2236583" y="620161"/>
            <a:ext cx="447754" cy="66152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ეროვნული ბანკი </a:t>
            </a:r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ქვეყნის მთავარი ბანკი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უსაფრთხოება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7047" y="1782051"/>
            <a:ext cx="6172874" cy="3985373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17189"/>
              </p:ext>
            </p:extLst>
          </p:nvPr>
        </p:nvGraphicFramePr>
        <p:xfrm>
          <a:off x="5399973" y="2286186"/>
          <a:ext cx="6034167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4167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ანგარიშების პაროლები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70967"/>
              </p:ext>
            </p:extLst>
          </p:nvPr>
        </p:nvGraphicFramePr>
        <p:xfrm>
          <a:off x="5398611" y="3116469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ბარათის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PIN 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კოდი</a:t>
                      </a:r>
                      <a:endParaRPr lang="ka-GE" sz="2000" b="0" dirty="0" smtClean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33704"/>
              </p:ext>
            </p:extLst>
          </p:nvPr>
        </p:nvGraphicFramePr>
        <p:xfrm>
          <a:off x="5398611" y="3944856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SMS </a:t>
                      </a: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კოდი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97907"/>
              </p:ext>
            </p:extLst>
          </p:nvPr>
        </p:nvGraphicFramePr>
        <p:xfrm>
          <a:off x="5394868" y="4773243"/>
          <a:ext cx="6039272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9272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ბარათის მონაცემები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sp>
        <p:nvSpPr>
          <p:cNvPr id="23" name="Pentagon 22"/>
          <p:cNvSpPr/>
          <p:nvPr/>
        </p:nvSpPr>
        <p:spPr>
          <a:xfrm>
            <a:off x="4596436" y="1550012"/>
            <a:ext cx="4766970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არასოდეს გააზიარო: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Graphic 48" descr="Email">
            <a:extLst>
              <a:ext uri="{FF2B5EF4-FFF2-40B4-BE49-F238E27FC236}">
                <a16:creationId xmlns:a16="http://schemas.microsoft.com/office/drawing/2014/main" id="{C3FAFAD2-C00C-1ACE-A8AF-CBAF55D67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054499" y="365721"/>
            <a:ext cx="838985" cy="8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ბარათზე დატანილი მნიშვნელოვანი ინფორმაცია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25" name="Graphic 16" descr="Credit card">
            <a:extLst>
              <a:ext uri="{FF2B5EF4-FFF2-40B4-BE49-F238E27FC236}">
                <a16:creationId xmlns:a16="http://schemas.microsoft.com/office/drawing/2014/main" id="{87EED132-5A9A-EC0F-34E9-1901DDA19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55485" y="458477"/>
            <a:ext cx="914400" cy="914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55485" y="1353275"/>
            <a:ext cx="10031736" cy="3256940"/>
            <a:chOff x="1055485" y="1353275"/>
            <a:chExt cx="10031736" cy="32569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5485" y="1353275"/>
              <a:ext cx="10031736" cy="32569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936480" y="2581635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123</a:t>
              </a:r>
              <a:endParaRPr lang="en-US" sz="2000" dirty="0"/>
            </a:p>
          </p:txBody>
        </p:sp>
      </p:grpSp>
      <p:sp>
        <p:nvSpPr>
          <p:cNvPr id="27" name="Freeform: Shape 5">
            <a:extLst>
              <a:ext uri="{FF2B5EF4-FFF2-40B4-BE49-F238E27FC236}">
                <a16:creationId xmlns:a16="http://schemas.microsoft.com/office/drawing/2014/main" id="{3CC316A5-155D-4044-8F7C-4632CD9EC06D}"/>
              </a:ext>
            </a:extLst>
          </p:cNvPr>
          <p:cNvSpPr/>
          <p:nvPr/>
        </p:nvSpPr>
        <p:spPr>
          <a:xfrm>
            <a:off x="252624" y="4452340"/>
            <a:ext cx="1883120" cy="871616"/>
          </a:xfrm>
          <a:custGeom>
            <a:avLst/>
            <a:gdLst>
              <a:gd name="connsiteX0" fmla="*/ 331019 w 2757856"/>
              <a:gd name="connsiteY0" fmla="*/ 25020 h 746118"/>
              <a:gd name="connsiteX1" fmla="*/ 49665 w 2757856"/>
              <a:gd name="connsiteY1" fmla="*/ 193832 h 746118"/>
              <a:gd name="connsiteX2" fmla="*/ 35597 w 2757856"/>
              <a:gd name="connsiteY2" fmla="*/ 489254 h 746118"/>
              <a:gd name="connsiteX3" fmla="*/ 415425 w 2757856"/>
              <a:gd name="connsiteY3" fmla="*/ 728404 h 746118"/>
              <a:gd name="connsiteX4" fmla="*/ 1062539 w 2757856"/>
              <a:gd name="connsiteY4" fmla="*/ 728404 h 746118"/>
              <a:gd name="connsiteX5" fmla="*/ 1962871 w 2757856"/>
              <a:gd name="connsiteY5" fmla="*/ 728404 h 746118"/>
              <a:gd name="connsiteX6" fmla="*/ 2666256 w 2757856"/>
              <a:gd name="connsiteY6" fmla="*/ 643998 h 746118"/>
              <a:gd name="connsiteX7" fmla="*/ 2694391 w 2757856"/>
              <a:gd name="connsiteY7" fmla="*/ 151629 h 746118"/>
              <a:gd name="connsiteX8" fmla="*/ 2159819 w 2757856"/>
              <a:gd name="connsiteY8" fmla="*/ 10952 h 746118"/>
              <a:gd name="connsiteX9" fmla="*/ 331019 w 2757856"/>
              <a:gd name="connsiteY9" fmla="*/ 25020 h 7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7856" h="746118">
                <a:moveTo>
                  <a:pt x="331019" y="25020"/>
                </a:moveTo>
                <a:cubicBezTo>
                  <a:pt x="-20673" y="55500"/>
                  <a:pt x="98902" y="116460"/>
                  <a:pt x="49665" y="193832"/>
                </a:cubicBezTo>
                <a:cubicBezTo>
                  <a:pt x="428" y="271204"/>
                  <a:pt x="-25363" y="400159"/>
                  <a:pt x="35597" y="489254"/>
                </a:cubicBezTo>
                <a:cubicBezTo>
                  <a:pt x="96557" y="578349"/>
                  <a:pt x="244268" y="688546"/>
                  <a:pt x="415425" y="728404"/>
                </a:cubicBezTo>
                <a:cubicBezTo>
                  <a:pt x="586582" y="768262"/>
                  <a:pt x="1062539" y="728404"/>
                  <a:pt x="1062539" y="728404"/>
                </a:cubicBezTo>
                <a:cubicBezTo>
                  <a:pt x="1320447" y="728404"/>
                  <a:pt x="1695585" y="742472"/>
                  <a:pt x="1962871" y="728404"/>
                </a:cubicBezTo>
                <a:cubicBezTo>
                  <a:pt x="2230157" y="714336"/>
                  <a:pt x="2544336" y="740127"/>
                  <a:pt x="2666256" y="643998"/>
                </a:cubicBezTo>
                <a:cubicBezTo>
                  <a:pt x="2788176" y="547869"/>
                  <a:pt x="2778797" y="257137"/>
                  <a:pt x="2694391" y="151629"/>
                </a:cubicBezTo>
                <a:cubicBezTo>
                  <a:pt x="2609985" y="46121"/>
                  <a:pt x="2553714" y="27364"/>
                  <a:pt x="2159819" y="10952"/>
                </a:cubicBezTo>
                <a:cubicBezTo>
                  <a:pt x="1765924" y="-5460"/>
                  <a:pt x="682711" y="-5460"/>
                  <a:pt x="331019" y="250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noProof="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ბარათის ნომერი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2426619" y="5091135"/>
            <a:ext cx="2068796" cy="1028119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მფლობელის სახელი და გვარი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Freeform: Shape 24">
            <a:extLst>
              <a:ext uri="{FF2B5EF4-FFF2-40B4-BE49-F238E27FC236}">
                <a16:creationId xmlns:a16="http://schemas.microsoft.com/office/drawing/2014/main" id="{D1BC5858-3CD2-4206-A06F-732B87E9DB65}"/>
              </a:ext>
            </a:extLst>
          </p:cNvPr>
          <p:cNvSpPr/>
          <p:nvPr/>
        </p:nvSpPr>
        <p:spPr>
          <a:xfrm>
            <a:off x="5272067" y="4946506"/>
            <a:ext cx="1941774" cy="811048"/>
          </a:xfrm>
          <a:custGeom>
            <a:avLst/>
            <a:gdLst>
              <a:gd name="connsiteX0" fmla="*/ 567064 w 2130672"/>
              <a:gd name="connsiteY0" fmla="*/ 11270 h 1077392"/>
              <a:gd name="connsiteX1" fmla="*/ 4356 w 2130672"/>
              <a:gd name="connsiteY1" fmla="*/ 362962 h 1077392"/>
              <a:gd name="connsiteX2" fmla="*/ 398251 w 2130672"/>
              <a:gd name="connsiteY2" fmla="*/ 1024144 h 1077392"/>
              <a:gd name="connsiteX3" fmla="*/ 1903494 w 2130672"/>
              <a:gd name="connsiteY3" fmla="*/ 939738 h 1077392"/>
              <a:gd name="connsiteX4" fmla="*/ 1987901 w 2130672"/>
              <a:gd name="connsiteY4" fmla="*/ 166014 h 1077392"/>
              <a:gd name="connsiteX5" fmla="*/ 567064 w 2130672"/>
              <a:gd name="connsiteY5" fmla="*/ 11270 h 107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0672" h="1077392">
                <a:moveTo>
                  <a:pt x="567064" y="11270"/>
                </a:moveTo>
                <a:cubicBezTo>
                  <a:pt x="236473" y="44095"/>
                  <a:pt x="32491" y="194150"/>
                  <a:pt x="4356" y="362962"/>
                </a:cubicBezTo>
                <a:cubicBezTo>
                  <a:pt x="-23780" y="531774"/>
                  <a:pt x="81728" y="928015"/>
                  <a:pt x="398251" y="1024144"/>
                </a:cubicBezTo>
                <a:cubicBezTo>
                  <a:pt x="714774" y="1120273"/>
                  <a:pt x="1638552" y="1082760"/>
                  <a:pt x="1903494" y="939738"/>
                </a:cubicBezTo>
                <a:cubicBezTo>
                  <a:pt x="2168436" y="796716"/>
                  <a:pt x="2208295" y="318414"/>
                  <a:pt x="1987901" y="166014"/>
                </a:cubicBezTo>
                <a:cubicBezTo>
                  <a:pt x="1767507" y="13614"/>
                  <a:pt x="897655" y="-21555"/>
                  <a:pt x="567064" y="1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მოქმედების ვადა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299847" flipV="1">
            <a:off x="4610175" y="4020449"/>
            <a:ext cx="1311125" cy="569608"/>
          </a:xfrm>
          <a:prstGeom prst="rect">
            <a:avLst/>
          </a:prstGeom>
        </p:spPr>
      </p:pic>
      <p:pic>
        <p:nvPicPr>
          <p:cNvPr id="31" name="Graphic 24" descr="Line arrow Slight curve">
            <a:extLst>
              <a:ext uri="{FF2B5EF4-FFF2-40B4-BE49-F238E27FC236}">
                <a16:creationId xmlns:a16="http://schemas.microsoft.com/office/drawing/2014/main" id="{908E0C9A-6331-4B4F-8ECB-4B7F71031B1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600814" flipH="1" flipV="1">
            <a:off x="792013" y="3443099"/>
            <a:ext cx="1222381" cy="637309"/>
          </a:xfrm>
          <a:prstGeom prst="rect">
            <a:avLst/>
          </a:prstGeom>
        </p:spPr>
      </p:pic>
      <p:pic>
        <p:nvPicPr>
          <p:cNvPr id="32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4765919" flipV="1">
            <a:off x="2776706" y="4227442"/>
            <a:ext cx="1040978" cy="569608"/>
          </a:xfrm>
          <a:prstGeom prst="rect">
            <a:avLst/>
          </a:prstGeom>
        </p:spPr>
      </p:pic>
      <p:sp>
        <p:nvSpPr>
          <p:cNvPr id="33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9473034" y="4489743"/>
            <a:ext cx="2002513" cy="978531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უსაფრთხოების კოდი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Graphic 22" descr="Line arrow Slight curve">
            <a:extLst>
              <a:ext uri="{FF2B5EF4-FFF2-40B4-BE49-F238E27FC236}">
                <a16:creationId xmlns:a16="http://schemas.microsoft.com/office/drawing/2014/main" id="{5C6DF2D1-C977-4086-9093-31A980A8A6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4479117" flipV="1">
            <a:off x="9903386" y="3387252"/>
            <a:ext cx="1705189" cy="5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ფიშინგი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756401" y="1822610"/>
            <a:ext cx="5319304" cy="3359867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36">
            <a:hlinkClick r:id="rId7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5251184" y="2474802"/>
            <a:ext cx="2486043" cy="2055485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გადამისამართება ყალბ ვებგვერდზე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838788" y="205651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ელექტრონული წერილი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838788" y="285299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რეკლამა სოციალურ ქსელში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838201" y="364947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838201" y="4445952"/>
            <a:ext cx="4057678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სატელეფონო ზარი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C1F292-E1A9-4CEB-9EF0-015D9446F6CB}"/>
              </a:ext>
            </a:extLst>
          </p:cNvPr>
          <p:cNvSpPr/>
          <p:nvPr/>
        </p:nvSpPr>
        <p:spPr>
          <a:xfrm>
            <a:off x="4153940" y="5465334"/>
            <a:ext cx="4936509" cy="690303"/>
          </a:xfrm>
          <a:prstGeom prst="rect">
            <a:avLst/>
          </a:prstGeom>
          <a:solidFill>
            <a:srgbClr val="F5F8FA"/>
          </a:solidFill>
          <a:ln w="38100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პირადი / ფინანსური ინფორმაციის მოტყუებით გამჟღავნება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Arrow: Pentagon 39">
            <a:extLst>
              <a:ext uri="{FF2B5EF4-FFF2-40B4-BE49-F238E27FC236}">
                <a16:creationId xmlns:a16="http://schemas.microsoft.com/office/drawing/2014/main" id="{63CFAD8E-2994-4FC2-B9E9-B1B27F6F6F71}"/>
              </a:ext>
            </a:extLst>
          </p:cNvPr>
          <p:cNvSpPr/>
          <p:nvPr/>
        </p:nvSpPr>
        <p:spPr>
          <a:xfrm rot="5400000">
            <a:off x="6287945" y="4869084"/>
            <a:ext cx="412519" cy="255980"/>
          </a:xfrm>
          <a:prstGeom prst="homePlate">
            <a:avLst/>
          </a:prstGeom>
          <a:noFill/>
          <a:ln w="28575">
            <a:solidFill>
              <a:srgbClr val="FF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raphic 48" descr="Email">
            <a:extLst>
              <a:ext uri="{FF2B5EF4-FFF2-40B4-BE49-F238E27FC236}">
                <a16:creationId xmlns:a16="http://schemas.microsoft.com/office/drawing/2014/main" id="{C3FAFAD2-C00C-1ACE-A8AF-CBAF55D67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412199" y="434005"/>
            <a:ext cx="838985" cy="8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7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2" y="1579297"/>
            <a:ext cx="4196688" cy="4196688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9069" y="2313307"/>
            <a:ext cx="35230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SMS: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თქვენი ბარათი დაიბლოკა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იმისთვის, რომ კვლავ შეძლოთ ბარათით სარგებლობა, გადადით ამ ბმულზე და შეიყვანეთ თქვენი ბარათის მონაცემები: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http://bank-secure.ge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7010" y="2613392"/>
            <a:ext cx="3523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მეგობარი </a:t>
            </a:r>
            <a:r>
              <a:rPr lang="ka-G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ინსტაგრამზე</a:t>
            </a:r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ბარათი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სახლში დამრჩა, შეგიძლია ამ ადამიანის ბარათზე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ჩამირიცხო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თანხა? სასწრაფოდ მჭირდება.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57" y="1195946"/>
            <a:ext cx="1432255" cy="1432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9" y="2174306"/>
            <a:ext cx="2924703" cy="29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1826" y="2296070"/>
            <a:ext cx="3595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ვიდეო </a:t>
            </a:r>
            <a:r>
              <a:rPr lang="ka-G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ტიკტოკზე</a:t>
            </a:r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პირველი 100 კომენტარის ავტორი მოიგებს ახალ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აიფონს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გათამაშებაში მონაწილეობის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მისაღებად, გამოაგზავნეთ   თქვენი ან მშობლის ბარათის ფოტო პირად შეტყობინებაში.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12" y="1291811"/>
            <a:ext cx="1302158" cy="1302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2" y="1707128"/>
            <a:ext cx="3601090" cy="36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11" descr="Question mark">
            <a:extLst>
              <a:ext uri="{FF2B5EF4-FFF2-40B4-BE49-F238E27FC236}">
                <a16:creationId xmlns:a16="http://schemas.microsoft.com/office/drawing/2014/main" id="{895F8232-F757-4D79-8572-5354B4F91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1151" y="1819527"/>
            <a:ext cx="3814801" cy="3777135"/>
          </a:xfrm>
          <a:prstGeom prst="rect">
            <a:avLst/>
          </a:prstGeom>
        </p:spPr>
      </p:pic>
      <p:sp>
        <p:nvSpPr>
          <p:cNvPr id="11" name="Pentagon 10"/>
          <p:cNvSpPr/>
          <p:nvPr/>
        </p:nvSpPr>
        <p:spPr>
          <a:xfrm>
            <a:off x="838200" y="2321856"/>
            <a:ext cx="7022951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როგორ ვმართო ფული ჭკვიანურად?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838200" y="3416312"/>
            <a:ext cx="7022951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როგორ გამოვიყენო საბანკო პროდუქტები?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838200" y="4502206"/>
            <a:ext cx="7022951" cy="583567"/>
          </a:xfrm>
          <a:prstGeom prst="homePlate">
            <a:avLst/>
          </a:prstGeom>
          <a:solidFill>
            <a:srgbClr val="704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როგორ ამოვიცნო ფინანსური თაღლითობა?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ისაუბრე</a:t>
            </a:r>
            <a:r>
              <a:rPr lang="ka-GE" sz="2800" dirty="0" err="1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18" name="Graphic 38" descr="Chat">
            <a:extLst>
              <a:ext uri="{FF2B5EF4-FFF2-40B4-BE49-F238E27FC236}">
                <a16:creationId xmlns:a16="http://schemas.microsoft.com/office/drawing/2014/main" id="{4777F95A-1E01-6364-D069-B8BDA5880C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3582424" y="4780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უსაფრთხოა თუ თაღლითობაა?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78044"/>
            <a:ext cx="1832940" cy="1832940"/>
          </a:xfrm>
          <a:prstGeom prst="rect">
            <a:avLst/>
          </a:prstGeom>
        </p:spPr>
      </p:pic>
      <p:pic>
        <p:nvPicPr>
          <p:cNvPr id="13" name="Graphic 34" descr="Speech">
            <a:extLst>
              <a:ext uri="{FF2B5EF4-FFF2-40B4-BE49-F238E27FC236}">
                <a16:creationId xmlns:a16="http://schemas.microsoft.com/office/drawing/2014/main" id="{93E8FB51-05A5-719A-9927-5B85754278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4572053" y="1158515"/>
            <a:ext cx="5394907" cy="5394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514" y="2754605"/>
            <a:ext cx="352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ვიდეო თამაში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უფასო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ქოინები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შეიყვანე შენი ბარათის მონაცემები და მიიღე 1000 უფასო </a:t>
            </a:r>
            <a:r>
              <a:rPr lang="ka-G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ქოინი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71" y="2146782"/>
            <a:ext cx="3317382" cy="33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უსაფრთხოება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48" descr="Email">
            <a:extLst>
              <a:ext uri="{FF2B5EF4-FFF2-40B4-BE49-F238E27FC236}">
                <a16:creationId xmlns:a16="http://schemas.microsoft.com/office/drawing/2014/main" id="{C3FAFAD2-C00C-1ACE-A8AF-CBAF55D67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054499" y="365721"/>
            <a:ext cx="838985" cy="838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84322" y="1879448"/>
            <a:ext cx="5319304" cy="3359867"/>
          </a:xfrm>
          <a:prstGeom prst="rect">
            <a:avLst/>
          </a:prstGeom>
          <a:blipFill dpi="0" rotWithShape="1">
            <a:blip r:embed="rId4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838788" y="205651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dirty="0" smtClean="0">
                <a:solidFill>
                  <a:srgbClr val="F5F8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არ გააზიარო პირადი მონაცემები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838788" y="285299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არ</a:t>
            </a:r>
            <a:r>
              <a:rPr kumimoji="0" lang="ka-GE" sz="2000" b="0" i="0" u="none" strike="noStrike" kern="1200" cap="none" spc="0" normalizeH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გადახვიდე საეჭვო ბმულებზე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838201" y="364947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გადაამოწმე ინფორმაცია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838201" y="4445952"/>
            <a:ext cx="5257212" cy="583567"/>
          </a:xfrm>
          <a:prstGeom prst="homePlate">
            <a:avLst/>
          </a:prstGeom>
          <a:solidFill>
            <a:srgbClr val="F2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არ ენდო ზედმეტად კარგ შეთავაზებებს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52" y="1494416"/>
            <a:ext cx="5517933" cy="3677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E6FD4A-BB6A-4248-9930-073660F6C8FF}"/>
              </a:ext>
            </a:extLst>
          </p:cNvPr>
          <p:cNvSpPr/>
          <p:nvPr/>
        </p:nvSpPr>
        <p:spPr>
          <a:xfrm>
            <a:off x="2827278" y="5519465"/>
            <a:ext cx="6549547" cy="540062"/>
          </a:xfrm>
          <a:prstGeom prst="rect">
            <a:avLst/>
          </a:prstGeom>
          <a:solidFill>
            <a:srgbClr val="F5F8FA"/>
          </a:solidFill>
          <a:ln w="38100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ახლა, ერთად გავაცოცხლოთ ლარის ისტორია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საქართველოს ეროვნული ვალუტა - ლარი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91279" y="1592682"/>
            <a:ext cx="6147970" cy="4065822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ისაუბრე</a:t>
            </a:r>
            <a:r>
              <a:rPr lang="ka-GE" sz="2800" dirty="0" err="1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19" name="Graphic 38" descr="Chat">
            <a:extLst>
              <a:ext uri="{FF2B5EF4-FFF2-40B4-BE49-F238E27FC236}">
                <a16:creationId xmlns:a16="http://schemas.microsoft.com/office/drawing/2014/main" id="{4777F95A-1E01-6364-D069-B8BDA5880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3582424" y="478078"/>
            <a:ext cx="914400" cy="914400"/>
          </a:xfrm>
          <a:prstGeom prst="rect">
            <a:avLst/>
          </a:prstGeom>
        </p:spPr>
      </p:pic>
      <p:sp>
        <p:nvSpPr>
          <p:cNvPr id="20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096001" y="1899991"/>
            <a:ext cx="4914769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ფულზე საუბარი მნიშვნელოვანია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096001" y="3269149"/>
            <a:ext cx="4914769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დაფიქრდი, სანამ დახარჯავ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096000" y="4638307"/>
            <a:ext cx="4914769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დაიცავი შენი ფინანსური მონაცემები</a:t>
            </a:r>
            <a:endParaRPr kumimoji="0" lang="ka-GE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9A02314-7ADB-45E1-8505-EED1E57ECCE5}"/>
              </a:ext>
            </a:extLst>
          </p:cNvPr>
          <p:cNvSpPr txBox="1">
            <a:spLocks/>
          </p:cNvSpPr>
          <p:nvPr/>
        </p:nvSpPr>
        <p:spPr>
          <a:xfrm>
            <a:off x="3066605" y="4755276"/>
            <a:ext cx="4833446" cy="79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+mn-lt"/>
                <a:ea typeface="+mj-ea"/>
                <a:cs typeface="Helvetica Neue LT GEO 65 Medium" panose="020B0604020202020204" pitchFamily="2" charset="0"/>
              </a:rPr>
              <a:t>www.finedu.gov.ge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+mn-lt"/>
              <a:ea typeface="+mj-ea"/>
              <a:cs typeface="Helvetica Neue LT GEO 65 Medium" panose="020B06040202020202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3481" y="1350214"/>
            <a:ext cx="970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მადლობა ყურადღებისთვის!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H="1">
            <a:off x="7613598" y="4768825"/>
            <a:ext cx="792582" cy="780918"/>
            <a:chOff x="463102" y="1600840"/>
            <a:chExt cx="3352800" cy="3276812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F459DB9D-22E9-456B-8BF2-B4E77DED37DF}"/>
                </a:ext>
              </a:extLst>
            </p:cNvPr>
            <p:cNvSpPr/>
            <p:nvPr/>
          </p:nvSpPr>
          <p:spPr>
            <a:xfrm>
              <a:off x="463102" y="1600840"/>
              <a:ext cx="3352800" cy="3276812"/>
            </a:xfrm>
            <a:prstGeom prst="roundRect">
              <a:avLst/>
            </a:prstGeom>
            <a:solidFill>
              <a:srgbClr val="F5F8FA"/>
            </a:solidFill>
            <a:ln w="28575">
              <a:solidFill>
                <a:srgbClr val="FF9D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333333"/>
                </a:solidFill>
                <a:latin typeface="Helvetica Neue LT GEO 65 Medium" panose="020B0604020202020204" pitchFamily="2" charset="0"/>
                <a:cs typeface="Helvetica Neue LT GEO 65 Medium" panose="020B0604020202020204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50" y="1770031"/>
              <a:ext cx="2974704" cy="297470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8984" y="2313827"/>
            <a:ext cx="3475655" cy="2320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11" y="5928301"/>
            <a:ext cx="1318128" cy="485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3440" y="5716537"/>
            <a:ext cx="2963301" cy="8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რატომ უნდა ვისაუბროთ </a:t>
            </a:r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ფულზე?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7047" y="1782051"/>
            <a:ext cx="6172874" cy="3985373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626397"/>
              </p:ext>
            </p:extLst>
          </p:nvPr>
        </p:nvGraphicFramePr>
        <p:xfrm>
          <a:off x="5399973" y="2286186"/>
          <a:ext cx="6034167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4167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გამოცდილების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გაზიარება</a:t>
                      </a:r>
                      <a:endParaRPr lang="ka-GE" sz="2000" b="0" dirty="0" smtClean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83097"/>
              </p:ext>
            </p:extLst>
          </p:nvPr>
        </p:nvGraphicFramePr>
        <p:xfrm>
          <a:off x="5398611" y="3116469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შეცდომების</a:t>
                      </a:r>
                      <a:r>
                        <a:rPr lang="ka-GE" sz="2000" b="0" baseline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თავიდან არიდება</a:t>
                      </a:r>
                      <a:endParaRPr lang="ka-GE" sz="2000" b="0" dirty="0" smtClean="0">
                        <a:solidFill>
                          <a:srgbClr val="F5F8FA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978053"/>
              </p:ext>
            </p:extLst>
          </p:nvPr>
        </p:nvGraphicFramePr>
        <p:xfrm>
          <a:off x="5398611" y="3944856"/>
          <a:ext cx="6035529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529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ფინანსური უსაფრთხოება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F00C406C-3D7B-42A8-BEE9-A6A630A5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26895"/>
              </p:ext>
            </p:extLst>
          </p:nvPr>
        </p:nvGraphicFramePr>
        <p:xfrm>
          <a:off x="5394868" y="4773243"/>
          <a:ext cx="6039272" cy="58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9272">
                  <a:extLst>
                    <a:ext uri="{9D8B030D-6E8A-4147-A177-3AD203B41FA5}">
                      <a16:colId xmlns:a16="http://schemas.microsoft.com/office/drawing/2014/main" val="1513940812"/>
                    </a:ext>
                  </a:extLst>
                </a:gridCol>
              </a:tblGrid>
              <a:tr h="583567">
                <a:tc>
                  <a:txBody>
                    <a:bodyPr/>
                    <a:lstStyle/>
                    <a:p>
                      <a:pPr marL="342900" indent="-342900" algn="l">
                        <a:buClr>
                          <a:srgbClr val="FF9D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ka-GE" sz="2000" b="0" dirty="0" smtClean="0">
                          <a:solidFill>
                            <a:srgbClr val="F5F8F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უკეთესი გადაწყვეტილებები</a:t>
                      </a:r>
                    </a:p>
                  </a:txBody>
                  <a:tcPr anchor="ctr">
                    <a:solidFill>
                      <a:srgbClr val="009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94117"/>
                  </a:ext>
                </a:extLst>
              </a:tr>
            </a:tbl>
          </a:graphicData>
        </a:graphic>
      </p:graphicFrame>
      <p:pic>
        <p:nvPicPr>
          <p:cNvPr id="26" name="Graphic 38" descr="Chat">
            <a:extLst>
              <a:ext uri="{FF2B5EF4-FFF2-40B4-BE49-F238E27FC236}">
                <a16:creationId xmlns:a16="http://schemas.microsoft.com/office/drawing/2014/main" id="{4777F95A-1E01-6364-D069-B8BDA5880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2373384" y="4886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 dpi="0" rotWithShape="1">
            <a:blip r:embed="rId3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6952" y="4132851"/>
            <a:ext cx="3360418" cy="2243825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3815047" y="475336"/>
            <a:ext cx="6871664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ფულის </a:t>
            </a:r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გლობალური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კვირეული</a:t>
            </a:r>
            <a:endParaRPr lang="en-US" sz="2800" dirty="0">
              <a:solidFill>
                <a:srgbClr val="009C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5047" cy="6877128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564497" y="2134528"/>
            <a:ext cx="2686051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dirty="0" smtClean="0">
                <a:solidFill>
                  <a:srgbClr val="F5F8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ისაუბრე</a:t>
            </a:r>
          </a:p>
          <a:p>
            <a:pPr algn="ctr"/>
            <a:r>
              <a:rPr lang="ka-GE" dirty="0" smtClean="0">
                <a:solidFill>
                  <a:srgbClr val="F5F8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ფულზე</a:t>
            </a:r>
            <a:endParaRPr lang="en-US" dirty="0">
              <a:solidFill>
                <a:srgbClr val="F5F8F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36">
            <a:hlinkClick r:id="rId8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562475" y="1584458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მსოფლიოს 170-ზე მეტ </a:t>
            </a: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ქვეყანაში აღინიშნება</a:t>
            </a:r>
            <a:endParaRPr lang="ka-GE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36">
            <a:hlinkClick r:id="rId8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562475" y="2546896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საქართველოში უკვე - 12 წელია</a:t>
            </a:r>
            <a:endParaRPr lang="en-US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6">
            <a:hlinkClick r:id="rId8"/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562475" y="3509334"/>
            <a:ext cx="5398246" cy="623517"/>
          </a:xfrm>
          <a:prstGeom prst="roundRect">
            <a:avLst/>
          </a:prstGeom>
          <a:solidFill>
            <a:srgbClr val="F5F8FA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ფულის შესახებ ცნობიერების ამაღლება</a:t>
            </a:r>
            <a:endParaRPr lang="en-US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B506FC-5C7C-4F21-8FF4-2A27AB2AD2C2}"/>
              </a:ext>
            </a:extLst>
          </p:cNvPr>
          <p:cNvSpPr/>
          <p:nvPr/>
        </p:nvSpPr>
        <p:spPr>
          <a:xfrm>
            <a:off x="8693728" y="2212883"/>
            <a:ext cx="3221742" cy="2137378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AA16FC-5DAC-4671-9156-222788C42B3B}"/>
              </a:ext>
            </a:extLst>
          </p:cNvPr>
          <p:cNvSpPr/>
          <p:nvPr/>
        </p:nvSpPr>
        <p:spPr>
          <a:xfrm>
            <a:off x="978760" y="2212883"/>
            <a:ext cx="3242948" cy="2137378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17012D-79AE-4DEA-8293-FD845FD08BCF}"/>
              </a:ext>
            </a:extLst>
          </p:cNvPr>
          <p:cNvSpPr/>
          <p:nvPr/>
        </p:nvSpPr>
        <p:spPr>
          <a:xfrm>
            <a:off x="4836244" y="2212883"/>
            <a:ext cx="3242948" cy="2137378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D0DFBC6D-696A-493D-9746-5C28F9A83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341099"/>
              </p:ext>
            </p:extLst>
          </p:nvPr>
        </p:nvGraphicFramePr>
        <p:xfrm>
          <a:off x="9404016" y="3988068"/>
          <a:ext cx="2464762" cy="6141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4762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614173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err="1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ბიუჯეტირება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30A241DC-1AFB-4F61-8160-7D96FE9E3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8173"/>
              </p:ext>
            </p:extLst>
          </p:nvPr>
        </p:nvGraphicFramePr>
        <p:xfrm>
          <a:off x="1711592" y="3988067"/>
          <a:ext cx="2464762" cy="6141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4762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614174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მიზნების დასახვა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graphicFrame>
        <p:nvGraphicFramePr>
          <p:cNvPr id="25" name="Table 5">
            <a:extLst>
              <a:ext uri="{FF2B5EF4-FFF2-40B4-BE49-F238E27FC236}">
                <a16:creationId xmlns:a16="http://schemas.microsoft.com/office/drawing/2014/main" id="{892DFFD4-AC37-42D6-8D88-C789098C6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424964"/>
              </p:ext>
            </p:extLst>
          </p:nvPr>
        </p:nvGraphicFramePr>
        <p:xfrm>
          <a:off x="5569076" y="3988067"/>
          <a:ext cx="2464762" cy="6141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4762">
                  <a:extLst>
                    <a:ext uri="{9D8B030D-6E8A-4147-A177-3AD203B41FA5}">
                      <a16:colId xmlns:a16="http://schemas.microsoft.com/office/drawing/2014/main" val="1971805928"/>
                    </a:ext>
                  </a:extLst>
                </a:gridCol>
              </a:tblGrid>
              <a:tr h="614174">
                <a:tc>
                  <a:txBody>
                    <a:bodyPr/>
                    <a:lstStyle/>
                    <a:p>
                      <a:pPr algn="ctr"/>
                      <a:r>
                        <a:rPr lang="ka-GE" sz="2000" b="0" dirty="0" smtClean="0">
                          <a:solidFill>
                            <a:srgbClr val="333333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დაზოგვა</a:t>
                      </a:r>
                      <a:endParaRPr lang="en-US" sz="2000" b="0" dirty="0">
                        <a:solidFill>
                          <a:srgbClr val="333333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79603"/>
                  </a:ext>
                </a:extLst>
              </a:tr>
            </a:tbl>
          </a:graphicData>
        </a:graphic>
      </p:graphicFrame>
      <p:sp>
        <p:nvSpPr>
          <p:cNvPr id="29" name="Pentagon 28"/>
          <p:cNvSpPr/>
          <p:nvPr/>
        </p:nvSpPr>
        <p:spPr>
          <a:xfrm>
            <a:off x="8227143" y="2335041"/>
            <a:ext cx="1573277" cy="582612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a-GE" sz="20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ნაბიჯი 3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464723" y="2371583"/>
            <a:ext cx="1573277" cy="582612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1: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4333647" y="2371583"/>
            <a:ext cx="1573277" cy="582612"/>
          </a:xfrm>
          <a:prstGeom prst="homePlate">
            <a:avLst/>
          </a:pr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ნაბიჯი ფულის სწორად მართვისთვის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734" y="35174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90479" y="1847075"/>
            <a:ext cx="5531219" cy="3776140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976568" y="2494718"/>
            <a:ext cx="3762854" cy="662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მოკლევადიანი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976568" y="3486272"/>
            <a:ext cx="3762854" cy="662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საშუალოვადიანი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976568" y="4477826"/>
            <a:ext cx="3762854" cy="6628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გრძელვადიანი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3CC316A5-155D-4044-8F7C-4632CD9EC06D}"/>
              </a:ext>
            </a:extLst>
          </p:cNvPr>
          <p:cNvSpPr/>
          <p:nvPr/>
        </p:nvSpPr>
        <p:spPr>
          <a:xfrm>
            <a:off x="5814188" y="1868141"/>
            <a:ext cx="3634613" cy="746118"/>
          </a:xfrm>
          <a:custGeom>
            <a:avLst/>
            <a:gdLst>
              <a:gd name="connsiteX0" fmla="*/ 331019 w 2757856"/>
              <a:gd name="connsiteY0" fmla="*/ 25020 h 746118"/>
              <a:gd name="connsiteX1" fmla="*/ 49665 w 2757856"/>
              <a:gd name="connsiteY1" fmla="*/ 193832 h 746118"/>
              <a:gd name="connsiteX2" fmla="*/ 35597 w 2757856"/>
              <a:gd name="connsiteY2" fmla="*/ 489254 h 746118"/>
              <a:gd name="connsiteX3" fmla="*/ 415425 w 2757856"/>
              <a:gd name="connsiteY3" fmla="*/ 728404 h 746118"/>
              <a:gd name="connsiteX4" fmla="*/ 1062539 w 2757856"/>
              <a:gd name="connsiteY4" fmla="*/ 728404 h 746118"/>
              <a:gd name="connsiteX5" fmla="*/ 1962871 w 2757856"/>
              <a:gd name="connsiteY5" fmla="*/ 728404 h 746118"/>
              <a:gd name="connsiteX6" fmla="*/ 2666256 w 2757856"/>
              <a:gd name="connsiteY6" fmla="*/ 643998 h 746118"/>
              <a:gd name="connsiteX7" fmla="*/ 2694391 w 2757856"/>
              <a:gd name="connsiteY7" fmla="*/ 151629 h 746118"/>
              <a:gd name="connsiteX8" fmla="*/ 2159819 w 2757856"/>
              <a:gd name="connsiteY8" fmla="*/ 10952 h 746118"/>
              <a:gd name="connsiteX9" fmla="*/ 331019 w 2757856"/>
              <a:gd name="connsiteY9" fmla="*/ 25020 h 74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7856" h="746118">
                <a:moveTo>
                  <a:pt x="331019" y="25020"/>
                </a:moveTo>
                <a:cubicBezTo>
                  <a:pt x="-20673" y="55500"/>
                  <a:pt x="98902" y="116460"/>
                  <a:pt x="49665" y="193832"/>
                </a:cubicBezTo>
                <a:cubicBezTo>
                  <a:pt x="428" y="271204"/>
                  <a:pt x="-25363" y="400159"/>
                  <a:pt x="35597" y="489254"/>
                </a:cubicBezTo>
                <a:cubicBezTo>
                  <a:pt x="96557" y="578349"/>
                  <a:pt x="244268" y="688546"/>
                  <a:pt x="415425" y="728404"/>
                </a:cubicBezTo>
                <a:cubicBezTo>
                  <a:pt x="586582" y="768262"/>
                  <a:pt x="1062539" y="728404"/>
                  <a:pt x="1062539" y="728404"/>
                </a:cubicBezTo>
                <a:cubicBezTo>
                  <a:pt x="1320447" y="728404"/>
                  <a:pt x="1695585" y="742472"/>
                  <a:pt x="1962871" y="728404"/>
                </a:cubicBezTo>
                <a:cubicBezTo>
                  <a:pt x="2230157" y="714336"/>
                  <a:pt x="2544336" y="740127"/>
                  <a:pt x="2666256" y="643998"/>
                </a:cubicBezTo>
                <a:cubicBezTo>
                  <a:pt x="2788176" y="547869"/>
                  <a:pt x="2778797" y="257137"/>
                  <a:pt x="2694391" y="151629"/>
                </a:cubicBezTo>
                <a:cubicBezTo>
                  <a:pt x="2609985" y="46121"/>
                  <a:pt x="2553714" y="27364"/>
                  <a:pt x="2159819" y="10952"/>
                </a:cubicBezTo>
                <a:cubicBezTo>
                  <a:pt x="1765924" y="-5460"/>
                  <a:pt x="682711" y="-5460"/>
                  <a:pt x="331019" y="250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ყურსასმენი, სამოსი, </a:t>
            </a:r>
            <a:r>
              <a:rPr lang="ka-GE" sz="2000" dirty="0" err="1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ვიდეოთამაში</a:t>
            </a:r>
            <a:r>
              <a:rPr lang="ka-GE" sz="20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Freeform: Shape 7">
            <a:extLst>
              <a:ext uri="{FF2B5EF4-FFF2-40B4-BE49-F238E27FC236}">
                <a16:creationId xmlns:a16="http://schemas.microsoft.com/office/drawing/2014/main" id="{DE45594F-1FA8-4B21-9EA8-97CDD1C7347B}"/>
              </a:ext>
            </a:extLst>
          </p:cNvPr>
          <p:cNvSpPr/>
          <p:nvPr/>
        </p:nvSpPr>
        <p:spPr>
          <a:xfrm>
            <a:off x="5912191" y="2849858"/>
            <a:ext cx="3536609" cy="729236"/>
          </a:xfrm>
          <a:custGeom>
            <a:avLst/>
            <a:gdLst>
              <a:gd name="connsiteX0" fmla="*/ 225022 w 2340806"/>
              <a:gd name="connsiteY0" fmla="*/ 51774 h 729236"/>
              <a:gd name="connsiteX1" fmla="*/ 70278 w 2340806"/>
              <a:gd name="connsiteY1" fmla="*/ 234654 h 729236"/>
              <a:gd name="connsiteX2" fmla="*/ 14007 w 2340806"/>
              <a:gd name="connsiteY2" fmla="*/ 516007 h 729236"/>
              <a:gd name="connsiteX3" fmla="*/ 323496 w 2340806"/>
              <a:gd name="connsiteY3" fmla="*/ 712955 h 729236"/>
              <a:gd name="connsiteX4" fmla="*/ 900271 w 2340806"/>
              <a:gd name="connsiteY4" fmla="*/ 712955 h 729236"/>
              <a:gd name="connsiteX5" fmla="*/ 1603656 w 2340806"/>
              <a:gd name="connsiteY5" fmla="*/ 670752 h 729236"/>
              <a:gd name="connsiteX6" fmla="*/ 2025687 w 2340806"/>
              <a:gd name="connsiteY6" fmla="*/ 656684 h 729236"/>
              <a:gd name="connsiteX7" fmla="*/ 2335176 w 2340806"/>
              <a:gd name="connsiteY7" fmla="*/ 572278 h 729236"/>
              <a:gd name="connsiteX8" fmla="*/ 2194499 w 2340806"/>
              <a:gd name="connsiteY8" fmla="*/ 192450 h 729236"/>
              <a:gd name="connsiteX9" fmla="*/ 1814671 w 2340806"/>
              <a:gd name="connsiteY9" fmla="*/ 9570 h 729236"/>
              <a:gd name="connsiteX10" fmla="*/ 225022 w 2340806"/>
              <a:gd name="connsiteY10" fmla="*/ 51774 h 7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0806" h="729236">
                <a:moveTo>
                  <a:pt x="225022" y="51774"/>
                </a:moveTo>
                <a:cubicBezTo>
                  <a:pt x="-65710" y="89288"/>
                  <a:pt x="105447" y="157282"/>
                  <a:pt x="70278" y="234654"/>
                </a:cubicBezTo>
                <a:cubicBezTo>
                  <a:pt x="35109" y="312026"/>
                  <a:pt x="-28196" y="436290"/>
                  <a:pt x="14007" y="516007"/>
                </a:cubicBezTo>
                <a:cubicBezTo>
                  <a:pt x="56210" y="595724"/>
                  <a:pt x="175785" y="680130"/>
                  <a:pt x="323496" y="712955"/>
                </a:cubicBezTo>
                <a:cubicBezTo>
                  <a:pt x="471207" y="745780"/>
                  <a:pt x="686911" y="719989"/>
                  <a:pt x="900271" y="712955"/>
                </a:cubicBezTo>
                <a:cubicBezTo>
                  <a:pt x="1113631" y="705921"/>
                  <a:pt x="1416087" y="680130"/>
                  <a:pt x="1603656" y="670752"/>
                </a:cubicBezTo>
                <a:cubicBezTo>
                  <a:pt x="1791225" y="661374"/>
                  <a:pt x="1903767" y="673096"/>
                  <a:pt x="2025687" y="656684"/>
                </a:cubicBezTo>
                <a:cubicBezTo>
                  <a:pt x="2147607" y="640272"/>
                  <a:pt x="2307041" y="649650"/>
                  <a:pt x="2335176" y="572278"/>
                </a:cubicBezTo>
                <a:cubicBezTo>
                  <a:pt x="2363311" y="494906"/>
                  <a:pt x="2281250" y="286235"/>
                  <a:pt x="2194499" y="192450"/>
                </a:cubicBezTo>
                <a:cubicBezTo>
                  <a:pt x="2107748" y="98665"/>
                  <a:pt x="2138228" y="35361"/>
                  <a:pt x="1814671" y="9570"/>
                </a:cubicBezTo>
                <a:cubicBezTo>
                  <a:pt x="1491114" y="-16221"/>
                  <a:pt x="515754" y="14260"/>
                  <a:pt x="225022" y="5177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ტაბლეტი, </a:t>
            </a:r>
            <a:r>
              <a:rPr kumimoji="0" lang="ka-G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სმარტფონი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სასწავლო კურსი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Graphic 29" descr="Line arrow Clockwise curve">
            <a:extLst>
              <a:ext uri="{FF2B5EF4-FFF2-40B4-BE49-F238E27FC236}">
                <a16:creationId xmlns:a16="http://schemas.microsoft.com/office/drawing/2014/main" id="{0DA01C8E-E1B4-4572-A83A-5FCCC5ED2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4944762">
            <a:off x="5162026" y="1920290"/>
            <a:ext cx="516571" cy="1148859"/>
          </a:xfrm>
          <a:prstGeom prst="rect">
            <a:avLst/>
          </a:prstGeom>
        </p:spPr>
      </p:pic>
      <p:pic>
        <p:nvPicPr>
          <p:cNvPr id="22" name="Graphic 54" descr="Line arrow Clockwise curve">
            <a:extLst>
              <a:ext uri="{FF2B5EF4-FFF2-40B4-BE49-F238E27FC236}">
                <a16:creationId xmlns:a16="http://schemas.microsoft.com/office/drawing/2014/main" id="{F2DAF2EC-E4F3-4EF0-962B-016A889F2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4944762">
            <a:off x="5201987" y="3003063"/>
            <a:ext cx="516569" cy="1148859"/>
          </a:xfrm>
          <a:prstGeom prst="rect">
            <a:avLst/>
          </a:prstGeom>
        </p:spPr>
      </p:pic>
      <p:sp>
        <p:nvSpPr>
          <p:cNvPr id="23" name="Freeform: Shape 24">
            <a:extLst>
              <a:ext uri="{FF2B5EF4-FFF2-40B4-BE49-F238E27FC236}">
                <a16:creationId xmlns:a16="http://schemas.microsoft.com/office/drawing/2014/main" id="{D1BC5858-3CD2-4206-A06F-732B87E9DB65}"/>
              </a:ext>
            </a:extLst>
          </p:cNvPr>
          <p:cNvSpPr/>
          <p:nvPr/>
        </p:nvSpPr>
        <p:spPr>
          <a:xfrm>
            <a:off x="5907934" y="3840553"/>
            <a:ext cx="3540865" cy="674357"/>
          </a:xfrm>
          <a:custGeom>
            <a:avLst/>
            <a:gdLst>
              <a:gd name="connsiteX0" fmla="*/ 567064 w 2130672"/>
              <a:gd name="connsiteY0" fmla="*/ 11270 h 1077392"/>
              <a:gd name="connsiteX1" fmla="*/ 4356 w 2130672"/>
              <a:gd name="connsiteY1" fmla="*/ 362962 h 1077392"/>
              <a:gd name="connsiteX2" fmla="*/ 398251 w 2130672"/>
              <a:gd name="connsiteY2" fmla="*/ 1024144 h 1077392"/>
              <a:gd name="connsiteX3" fmla="*/ 1903494 w 2130672"/>
              <a:gd name="connsiteY3" fmla="*/ 939738 h 1077392"/>
              <a:gd name="connsiteX4" fmla="*/ 1987901 w 2130672"/>
              <a:gd name="connsiteY4" fmla="*/ 166014 h 1077392"/>
              <a:gd name="connsiteX5" fmla="*/ 567064 w 2130672"/>
              <a:gd name="connsiteY5" fmla="*/ 11270 h 107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0672" h="1077392">
                <a:moveTo>
                  <a:pt x="567064" y="11270"/>
                </a:moveTo>
                <a:cubicBezTo>
                  <a:pt x="236473" y="44095"/>
                  <a:pt x="32491" y="194150"/>
                  <a:pt x="4356" y="362962"/>
                </a:cubicBezTo>
                <a:cubicBezTo>
                  <a:pt x="-23780" y="531774"/>
                  <a:pt x="81728" y="928015"/>
                  <a:pt x="398251" y="1024144"/>
                </a:cubicBezTo>
                <a:cubicBezTo>
                  <a:pt x="714774" y="1120273"/>
                  <a:pt x="1638552" y="1082760"/>
                  <a:pt x="1903494" y="939738"/>
                </a:cubicBezTo>
                <a:cubicBezTo>
                  <a:pt x="2168436" y="796716"/>
                  <a:pt x="2208295" y="318414"/>
                  <a:pt x="1987901" y="166014"/>
                </a:cubicBezTo>
                <a:cubicBezTo>
                  <a:pt x="1767507" y="13614"/>
                  <a:pt x="897655" y="-21555"/>
                  <a:pt x="567064" y="1127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9C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კომპიუტერი,</a:t>
            </a:r>
            <a:r>
              <a:rPr kumimoji="0" lang="ka-GE" sz="2000" b="0" i="0" u="none" strike="noStrike" kern="1200" cap="none" spc="0" normalizeH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მანქანა, </a:t>
            </a:r>
            <a:r>
              <a:rPr kumimoji="0" lang="ka-GE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საზღვარეგარეთ</a:t>
            </a:r>
            <a:r>
              <a:rPr kumimoji="0" lang="ka-GE" sz="2000" b="0" i="0" u="none" strike="noStrike" kern="1200" cap="none" spc="0" normalizeH="0" noProof="0" dirty="0" smtClean="0">
                <a:ln>
                  <a:noFill/>
                </a:ln>
                <a:solidFill>
                  <a:srgbClr val="009C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სწავლა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Graphic 54" descr="Line arrow Clockwise curve">
            <a:extLst>
              <a:ext uri="{FF2B5EF4-FFF2-40B4-BE49-F238E27FC236}">
                <a16:creationId xmlns:a16="http://schemas.microsoft.com/office/drawing/2014/main" id="{F2DAF2EC-E4F3-4EF0-962B-016A889F2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4944762">
            <a:off x="5306666" y="4069834"/>
            <a:ext cx="516569" cy="1148859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მიზნები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raphic 14" descr="Bullseye">
            <a:extLst>
              <a:ext uri="{FF2B5EF4-FFF2-40B4-BE49-F238E27FC236}">
                <a16:creationId xmlns:a16="http://schemas.microsoft.com/office/drawing/2014/main" id="{544A9D9C-F1CB-D569-D340-7D7677A76C8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2799" y="417854"/>
            <a:ext cx="914400" cy="91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7" name="Pentagon 26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1: 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მიზნების დასახვა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1613787" y="1695326"/>
            <a:ext cx="3320817" cy="12929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4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ფინანსური მიზნების მიღწევა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6641" y="2551206"/>
            <a:ext cx="5714613" cy="348115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09526" y="2551205"/>
            <a:ext cx="5714613" cy="3481156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7396961" y="1695326"/>
            <a:ext cx="3320817" cy="12929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D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4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გაუთვალისწინებელი მოვლენებისთვის მზადყოფნა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26" descr="Piggy Bank">
            <a:extLst>
              <a:ext uri="{FF2B5EF4-FFF2-40B4-BE49-F238E27FC236}">
                <a16:creationId xmlns:a16="http://schemas.microsoft.com/office/drawing/2014/main" id="{4DE0B306-ADFC-5B45-DFD4-A78BB0C4A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473779" y="364492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473063" y="364492"/>
            <a:ext cx="8330563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800" dirty="0" smtClean="0">
                <a:solidFill>
                  <a:srgbClr val="009C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დაზოგვა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ფულის შენახვა, დაგროვება სამომავლოდ, რაიმე მიზნისთვის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</a:t>
            </a:r>
            <a:r>
              <a:rPr lang="ka-GE" sz="2000" b="1" noProof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ka-G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დაზოგვა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17985" y="2460283"/>
            <a:ext cx="8156028" cy="4508182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8" descr="Wallet">
            <a:extLst>
              <a:ext uri="{FF2B5EF4-FFF2-40B4-BE49-F238E27FC236}">
                <a16:creationId xmlns:a16="http://schemas.microsoft.com/office/drawing/2014/main" id="{3406B290-DB12-71CF-D834-75CC904840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20281" y="436433"/>
            <a:ext cx="914400" cy="914400"/>
          </a:xfrm>
          <a:prstGeom prst="rect">
            <a:avLst/>
          </a:prstGeom>
        </p:spPr>
      </p:pic>
      <p:sp>
        <p:nvSpPr>
          <p:cNvPr id="16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697209" y="2222402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მთლიანად დავხარჯავ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4381085" y="2207408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ნაწილს დავხარჯავ,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lang="ka-G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ნაწილს დავზოგავ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C1BA7468-213C-4661-8470-7FA724ED6932}"/>
              </a:ext>
            </a:extLst>
          </p:cNvPr>
          <p:cNvSpPr/>
          <p:nvPr/>
        </p:nvSpPr>
        <p:spPr>
          <a:xfrm>
            <a:off x="8023428" y="2192415"/>
            <a:ext cx="3344694" cy="975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9CA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D00"/>
              </a:buClr>
              <a:buSzTx/>
              <a:tabLst/>
              <a:defRPr/>
            </a:pPr>
            <a:r>
              <a:rPr kumimoji="0" lang="ka-G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მთლიანად</a:t>
            </a:r>
            <a:r>
              <a:rPr kumimoji="0" lang="ka-GE" sz="2400" b="0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დავზოგავ</a:t>
            </a:r>
            <a:endParaRPr kumimoji="0" lang="ka-GE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209" y="1879369"/>
            <a:ext cx="500461" cy="549573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81085" y="1820018"/>
            <a:ext cx="500461" cy="549573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23428" y="1794140"/>
            <a:ext cx="500461" cy="549573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sz="2000" noProof="0" dirty="0" smtClean="0">
                <a:solidFill>
                  <a:srgbClr val="FBFA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BFA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შემოსავლების განაწილება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sp>
        <p:nvSpPr>
          <p:cNvPr id="25" name="Pentagon 24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3: </a:t>
            </a:r>
            <a:r>
              <a:rPr kumimoji="0" lang="ka-G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ბიუჯეტირება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958DB7-C7AD-4F9A-9FE3-0DFD4DF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351" y="6371929"/>
            <a:ext cx="1051297" cy="38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19C0D-7803-4166-B664-EEFA71D8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>
          <a:xfrm>
            <a:off x="11196256" y="6215604"/>
            <a:ext cx="447754" cy="661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FF9D3C-6825-4F01-BC82-8CD98C574652}"/>
              </a:ext>
            </a:extLst>
          </p:cNvPr>
          <p:cNvSpPr/>
          <p:nvPr/>
        </p:nvSpPr>
        <p:spPr>
          <a:xfrm>
            <a:off x="10803365" y="0"/>
            <a:ext cx="567713" cy="1161725"/>
          </a:xfrm>
          <a:prstGeom prst="rect">
            <a:avLst/>
          </a:prstGeom>
          <a:solidFill>
            <a:srgbClr val="009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A8"/>
              </a:solidFill>
              <a:effectLst/>
              <a:uLnTx/>
              <a:uFillTx/>
              <a:latin typeface="Helvetica Neue LT GEO 65 Medium" panose="020B0604020202020204" pitchFamily="2" charset="0"/>
              <a:ea typeface="+mn-ea"/>
              <a:cs typeface="Helvetica Neue LT GEO 65 Medium" panose="020B0604020202020204" pitchFamily="2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33182" y="365126"/>
            <a:ext cx="513920" cy="5100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43304-E41A-40AF-92E9-EBFC32EEEA5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1279" y="1709364"/>
            <a:ext cx="10942776" cy="3743323"/>
            <a:chOff x="791279" y="1709364"/>
            <a:chExt cx="10942776" cy="374332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772" y="1988296"/>
              <a:ext cx="3532453" cy="346439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91279" y="1709364"/>
              <a:ext cx="10942776" cy="3603942"/>
              <a:chOff x="780578" y="2377478"/>
              <a:chExt cx="10942776" cy="3603942"/>
            </a:xfrm>
          </p:grpSpPr>
          <p:sp>
            <p:nvSpPr>
              <p:cNvPr id="20" name="Callout: Bent Line with No Border 44">
                <a:extLst>
                  <a:ext uri="{FF2B5EF4-FFF2-40B4-BE49-F238E27FC236}">
                    <a16:creationId xmlns:a16="http://schemas.microsoft.com/office/drawing/2014/main" id="{23FECB5B-C65A-4AA5-89BA-31831A074442}"/>
                  </a:ext>
                </a:extLst>
              </p:cNvPr>
              <p:cNvSpPr/>
              <p:nvPr/>
            </p:nvSpPr>
            <p:spPr>
              <a:xfrm>
                <a:off x="8818037" y="2396543"/>
                <a:ext cx="2529065" cy="703176"/>
              </a:xfrm>
              <a:prstGeom prst="callout2">
                <a:avLst/>
              </a:prstGeom>
              <a:noFill/>
              <a:ln w="3810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C7F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დანაზოგები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5C7F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Callout: Bent Line with No Border 45">
                <a:extLst>
                  <a:ext uri="{FF2B5EF4-FFF2-40B4-BE49-F238E27FC236}">
                    <a16:creationId xmlns:a16="http://schemas.microsoft.com/office/drawing/2014/main" id="{BDCF86C1-521A-4FED-AFA0-159557E089BF}"/>
                  </a:ext>
                </a:extLst>
              </p:cNvPr>
              <p:cNvSpPr/>
              <p:nvPr/>
            </p:nvSpPr>
            <p:spPr>
              <a:xfrm flipH="1">
                <a:off x="780578" y="3303596"/>
                <a:ext cx="2266904" cy="703176"/>
              </a:xfrm>
              <a:prstGeom prst="callout2">
                <a:avLst/>
              </a:prstGeom>
              <a:noFill/>
              <a:ln w="3810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9D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საჭიროებები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: Shape 51">
                <a:extLst>
                  <a:ext uri="{FF2B5EF4-FFF2-40B4-BE49-F238E27FC236}">
                    <a16:creationId xmlns:a16="http://schemas.microsoft.com/office/drawing/2014/main" id="{C1478D26-E93E-4108-B213-DCF9DD485BE8}"/>
                  </a:ext>
                </a:extLst>
              </p:cNvPr>
              <p:cNvSpPr/>
              <p:nvPr/>
            </p:nvSpPr>
            <p:spPr>
              <a:xfrm>
                <a:off x="915488" y="3177259"/>
                <a:ext cx="1984709" cy="828057"/>
              </a:xfrm>
              <a:custGeom>
                <a:avLst/>
                <a:gdLst>
                  <a:gd name="connsiteX0" fmla="*/ 981829 w 2599040"/>
                  <a:gd name="connsiteY0" fmla="*/ 599 h 1294719"/>
                  <a:gd name="connsiteX1" fmla="*/ 137768 w 2599040"/>
                  <a:gd name="connsiteY1" fmla="*/ 211614 h 1294719"/>
                  <a:gd name="connsiteX2" fmla="*/ 53362 w 2599040"/>
                  <a:gd name="connsiteY2" fmla="*/ 985337 h 1294719"/>
                  <a:gd name="connsiteX3" fmla="*/ 672340 w 2599040"/>
                  <a:gd name="connsiteY3" fmla="*/ 1280759 h 1294719"/>
                  <a:gd name="connsiteX4" fmla="*/ 1910297 w 2599040"/>
                  <a:gd name="connsiteY4" fmla="*/ 1224488 h 1294719"/>
                  <a:gd name="connsiteX5" fmla="*/ 2487072 w 2599040"/>
                  <a:gd name="connsiteY5" fmla="*/ 1027540 h 1294719"/>
                  <a:gd name="connsiteX6" fmla="*/ 2585546 w 2599040"/>
                  <a:gd name="connsiteY6" fmla="*/ 647713 h 1294719"/>
                  <a:gd name="connsiteX7" fmla="*/ 2304192 w 2599040"/>
                  <a:gd name="connsiteY7" fmla="*/ 281953 h 1294719"/>
                  <a:gd name="connsiteX8" fmla="*/ 1586740 w 2599040"/>
                  <a:gd name="connsiteY8" fmla="*/ 253817 h 1294719"/>
                  <a:gd name="connsiteX9" fmla="*/ 981829 w 2599040"/>
                  <a:gd name="connsiteY9" fmla="*/ 599 h 1294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99040" h="1294719">
                    <a:moveTo>
                      <a:pt x="981829" y="599"/>
                    </a:moveTo>
                    <a:cubicBezTo>
                      <a:pt x="740334" y="-6435"/>
                      <a:pt x="292512" y="47491"/>
                      <a:pt x="137768" y="211614"/>
                    </a:cubicBezTo>
                    <a:cubicBezTo>
                      <a:pt x="-16977" y="375737"/>
                      <a:pt x="-35733" y="807146"/>
                      <a:pt x="53362" y="985337"/>
                    </a:cubicBezTo>
                    <a:cubicBezTo>
                      <a:pt x="142457" y="1163528"/>
                      <a:pt x="362851" y="1240901"/>
                      <a:pt x="672340" y="1280759"/>
                    </a:cubicBezTo>
                    <a:cubicBezTo>
                      <a:pt x="981829" y="1320618"/>
                      <a:pt x="1607842" y="1266691"/>
                      <a:pt x="1910297" y="1224488"/>
                    </a:cubicBezTo>
                    <a:cubicBezTo>
                      <a:pt x="2212752" y="1182285"/>
                      <a:pt x="2374531" y="1123669"/>
                      <a:pt x="2487072" y="1027540"/>
                    </a:cubicBezTo>
                    <a:cubicBezTo>
                      <a:pt x="2599613" y="931411"/>
                      <a:pt x="2616026" y="771978"/>
                      <a:pt x="2585546" y="647713"/>
                    </a:cubicBezTo>
                    <a:cubicBezTo>
                      <a:pt x="2555066" y="523448"/>
                      <a:pt x="2470660" y="347602"/>
                      <a:pt x="2304192" y="281953"/>
                    </a:cubicBezTo>
                    <a:cubicBezTo>
                      <a:pt x="2137724" y="216304"/>
                      <a:pt x="1811823" y="298365"/>
                      <a:pt x="1586740" y="253817"/>
                    </a:cubicBezTo>
                    <a:cubicBezTo>
                      <a:pt x="1361657" y="209269"/>
                      <a:pt x="1223324" y="7633"/>
                      <a:pt x="981829" y="599"/>
                    </a:cubicBezTo>
                    <a:close/>
                  </a:path>
                </a:pathLst>
              </a:custGeom>
              <a:noFill/>
              <a:ln w="1905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52">
                <a:extLst>
                  <a:ext uri="{FF2B5EF4-FFF2-40B4-BE49-F238E27FC236}">
                    <a16:creationId xmlns:a16="http://schemas.microsoft.com/office/drawing/2014/main" id="{3F81AC0E-DFD9-4AD4-AFF1-96C2F15860F3}"/>
                  </a:ext>
                </a:extLst>
              </p:cNvPr>
              <p:cNvSpPr/>
              <p:nvPr/>
            </p:nvSpPr>
            <p:spPr>
              <a:xfrm>
                <a:off x="8997935" y="2377478"/>
                <a:ext cx="2169268" cy="752228"/>
              </a:xfrm>
              <a:custGeom>
                <a:avLst/>
                <a:gdLst>
                  <a:gd name="connsiteX0" fmla="*/ 528652 w 2935985"/>
                  <a:gd name="connsiteY0" fmla="*/ 75229 h 1045933"/>
                  <a:gd name="connsiteX1" fmla="*/ 8147 w 2935985"/>
                  <a:gd name="connsiteY1" fmla="*/ 412854 h 1045933"/>
                  <a:gd name="connsiteX2" fmla="*/ 275433 w 2935985"/>
                  <a:gd name="connsiteY2" fmla="*/ 820817 h 1045933"/>
                  <a:gd name="connsiteX3" fmla="*/ 1105427 w 2935985"/>
                  <a:gd name="connsiteY3" fmla="*/ 1045900 h 1045933"/>
                  <a:gd name="connsiteX4" fmla="*/ 2301181 w 2935985"/>
                  <a:gd name="connsiteY4" fmla="*/ 806749 h 1045933"/>
                  <a:gd name="connsiteX5" fmla="*/ 2849821 w 2935985"/>
                  <a:gd name="connsiteY5" fmla="*/ 736411 h 1045933"/>
                  <a:gd name="connsiteX6" fmla="*/ 2892024 w 2935985"/>
                  <a:gd name="connsiteY6" fmla="*/ 244041 h 1045933"/>
                  <a:gd name="connsiteX7" fmla="*/ 2427790 w 2935985"/>
                  <a:gd name="connsiteY7" fmla="*/ 18958 h 1045933"/>
                  <a:gd name="connsiteX8" fmla="*/ 1541526 w 2935985"/>
                  <a:gd name="connsiteY8" fmla="*/ 18958 h 1045933"/>
                  <a:gd name="connsiteX9" fmla="*/ 528652 w 2935985"/>
                  <a:gd name="connsiteY9" fmla="*/ 75229 h 1045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5985" h="1045933">
                    <a:moveTo>
                      <a:pt x="528652" y="75229"/>
                    </a:moveTo>
                    <a:cubicBezTo>
                      <a:pt x="273089" y="140878"/>
                      <a:pt x="50350" y="288589"/>
                      <a:pt x="8147" y="412854"/>
                    </a:cubicBezTo>
                    <a:cubicBezTo>
                      <a:pt x="-34056" y="537119"/>
                      <a:pt x="92553" y="715309"/>
                      <a:pt x="275433" y="820817"/>
                    </a:cubicBezTo>
                    <a:cubicBezTo>
                      <a:pt x="458313" y="926325"/>
                      <a:pt x="767802" y="1048245"/>
                      <a:pt x="1105427" y="1045900"/>
                    </a:cubicBezTo>
                    <a:cubicBezTo>
                      <a:pt x="1443052" y="1043555"/>
                      <a:pt x="2010449" y="858330"/>
                      <a:pt x="2301181" y="806749"/>
                    </a:cubicBezTo>
                    <a:cubicBezTo>
                      <a:pt x="2591913" y="755168"/>
                      <a:pt x="2751347" y="830196"/>
                      <a:pt x="2849821" y="736411"/>
                    </a:cubicBezTo>
                    <a:cubicBezTo>
                      <a:pt x="2948295" y="642626"/>
                      <a:pt x="2962362" y="363616"/>
                      <a:pt x="2892024" y="244041"/>
                    </a:cubicBezTo>
                    <a:cubicBezTo>
                      <a:pt x="2821686" y="124466"/>
                      <a:pt x="2652873" y="56472"/>
                      <a:pt x="2427790" y="18958"/>
                    </a:cubicBezTo>
                    <a:cubicBezTo>
                      <a:pt x="2202707" y="-18556"/>
                      <a:pt x="1858049" y="9580"/>
                      <a:pt x="1541526" y="18958"/>
                    </a:cubicBezTo>
                    <a:cubicBezTo>
                      <a:pt x="1225003" y="28336"/>
                      <a:pt x="784215" y="9580"/>
                      <a:pt x="528652" y="75229"/>
                    </a:cubicBezTo>
                    <a:close/>
                  </a:path>
                </a:pathLst>
              </a:custGeom>
              <a:noFill/>
              <a:ln w="19050">
                <a:solidFill>
                  <a:srgbClr val="05C7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5C7F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Callout: Bent Line with No Border 46">
                <a:extLst>
                  <a:ext uri="{FF2B5EF4-FFF2-40B4-BE49-F238E27FC236}">
                    <a16:creationId xmlns:a16="http://schemas.microsoft.com/office/drawing/2014/main" id="{D6524F33-4392-47C1-9CC1-80938EEEFDAF}"/>
                  </a:ext>
                </a:extLst>
              </p:cNvPr>
              <p:cNvSpPr/>
              <p:nvPr/>
            </p:nvSpPr>
            <p:spPr>
              <a:xfrm flipH="1" flipV="1">
                <a:off x="5276941" y="4182605"/>
                <a:ext cx="2266904" cy="859223"/>
              </a:xfrm>
              <a:prstGeom prst="callout2">
                <a:avLst>
                  <a:gd name="adj1" fmla="val 33468"/>
                  <a:gd name="adj2" fmla="val -11337"/>
                  <a:gd name="adj3" fmla="val 33468"/>
                  <a:gd name="adj4" fmla="val -28682"/>
                  <a:gd name="adj5" fmla="val -31881"/>
                  <a:gd name="adj6" fmla="val -60384"/>
                </a:avLst>
              </a:prstGeom>
              <a:noFill/>
              <a:ln w="38100">
                <a:solidFill>
                  <a:srgbClr val="FF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9D00"/>
                  </a:solidFill>
                  <a:effectLst/>
                  <a:uLnTx/>
                  <a:uFillTx/>
                  <a:latin typeface="Helvetica Neue LT GEO 65 Medium" panose="020B0604020202020204" pitchFamily="2" charset="0"/>
                  <a:ea typeface="+mn-ea"/>
                  <a:cs typeface="Helvetica Neue LT GEO 65 Medium" panose="020B0604020202020204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9032600" y="5357297"/>
                <a:ext cx="2690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5E89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სურვილები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5E89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: Shape 53">
                <a:extLst>
                  <a:ext uri="{FF2B5EF4-FFF2-40B4-BE49-F238E27FC236}">
                    <a16:creationId xmlns:a16="http://schemas.microsoft.com/office/drawing/2014/main" id="{8B28C35E-0076-4F36-BE18-86262E8A28AA}"/>
                  </a:ext>
                </a:extLst>
              </p:cNvPr>
              <p:cNvSpPr/>
              <p:nvPr/>
            </p:nvSpPr>
            <p:spPr>
              <a:xfrm>
                <a:off x="8899917" y="5246690"/>
                <a:ext cx="1984709" cy="734730"/>
              </a:xfrm>
              <a:custGeom>
                <a:avLst/>
                <a:gdLst>
                  <a:gd name="connsiteX0" fmla="*/ 450408 w 2771597"/>
                  <a:gd name="connsiteY0" fmla="*/ 131838 h 1052526"/>
                  <a:gd name="connsiteX1" fmla="*/ 14310 w 2771597"/>
                  <a:gd name="connsiteY1" fmla="*/ 427259 h 1052526"/>
                  <a:gd name="connsiteX2" fmla="*/ 169054 w 2771597"/>
                  <a:gd name="connsiteY2" fmla="*/ 933696 h 1052526"/>
                  <a:gd name="connsiteX3" fmla="*/ 788033 w 2771597"/>
                  <a:gd name="connsiteY3" fmla="*/ 1046238 h 1052526"/>
                  <a:gd name="connsiteX4" fmla="*/ 1603959 w 2771597"/>
                  <a:gd name="connsiteY4" fmla="*/ 1004035 h 1052526"/>
                  <a:gd name="connsiteX5" fmla="*/ 2377682 w 2771597"/>
                  <a:gd name="connsiteY5" fmla="*/ 1004035 h 1052526"/>
                  <a:gd name="connsiteX6" fmla="*/ 2771577 w 2771597"/>
                  <a:gd name="connsiteY6" fmla="*/ 328786 h 1052526"/>
                  <a:gd name="connsiteX7" fmla="*/ 2363614 w 2771597"/>
                  <a:gd name="connsiteY7" fmla="*/ 131838 h 1052526"/>
                  <a:gd name="connsiteX8" fmla="*/ 1421079 w 2771597"/>
                  <a:gd name="connsiteY8" fmla="*/ 5229 h 1052526"/>
                  <a:gd name="connsiteX9" fmla="*/ 999048 w 2771597"/>
                  <a:gd name="connsiteY9" fmla="*/ 33364 h 1052526"/>
                  <a:gd name="connsiteX10" fmla="*/ 450408 w 2771597"/>
                  <a:gd name="connsiteY10" fmla="*/ 131838 h 105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71597" h="1052526">
                    <a:moveTo>
                      <a:pt x="450408" y="131838"/>
                    </a:moveTo>
                    <a:cubicBezTo>
                      <a:pt x="286285" y="197487"/>
                      <a:pt x="61202" y="293616"/>
                      <a:pt x="14310" y="427259"/>
                    </a:cubicBezTo>
                    <a:cubicBezTo>
                      <a:pt x="-32582" y="560902"/>
                      <a:pt x="40100" y="830533"/>
                      <a:pt x="169054" y="933696"/>
                    </a:cubicBezTo>
                    <a:cubicBezTo>
                      <a:pt x="298008" y="1036859"/>
                      <a:pt x="548882" y="1034515"/>
                      <a:pt x="788033" y="1046238"/>
                    </a:cubicBezTo>
                    <a:cubicBezTo>
                      <a:pt x="1027184" y="1057961"/>
                      <a:pt x="1339018" y="1011069"/>
                      <a:pt x="1603959" y="1004035"/>
                    </a:cubicBezTo>
                    <a:cubicBezTo>
                      <a:pt x="1868900" y="997001"/>
                      <a:pt x="2183079" y="1116577"/>
                      <a:pt x="2377682" y="1004035"/>
                    </a:cubicBezTo>
                    <a:cubicBezTo>
                      <a:pt x="2572285" y="891493"/>
                      <a:pt x="2773922" y="474152"/>
                      <a:pt x="2771577" y="328786"/>
                    </a:cubicBezTo>
                    <a:cubicBezTo>
                      <a:pt x="2769232" y="183420"/>
                      <a:pt x="2588697" y="185764"/>
                      <a:pt x="2363614" y="131838"/>
                    </a:cubicBezTo>
                    <a:cubicBezTo>
                      <a:pt x="2138531" y="77912"/>
                      <a:pt x="1648507" y="21641"/>
                      <a:pt x="1421079" y="5229"/>
                    </a:cubicBezTo>
                    <a:cubicBezTo>
                      <a:pt x="1193651" y="-11183"/>
                      <a:pt x="1167860" y="14607"/>
                      <a:pt x="999048" y="33364"/>
                    </a:cubicBezTo>
                    <a:cubicBezTo>
                      <a:pt x="830236" y="52121"/>
                      <a:pt x="614531" y="66189"/>
                      <a:pt x="450408" y="131838"/>
                    </a:cubicBezTo>
                    <a:close/>
                  </a:path>
                </a:pathLst>
              </a:custGeom>
              <a:noFill/>
              <a:ln w="19050">
                <a:solidFill>
                  <a:srgbClr val="05E8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4860257" y="4169269"/>
                <a:ext cx="951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50%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6460872" y="4459939"/>
                <a:ext cx="951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30%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537464-928E-467E-BDE4-3E0AF19228DD}"/>
                  </a:ext>
                </a:extLst>
              </p:cNvPr>
              <p:cNvSpPr txBox="1"/>
              <p:nvPr/>
            </p:nvSpPr>
            <p:spPr>
              <a:xfrm>
                <a:off x="6233391" y="3327633"/>
                <a:ext cx="9510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a-GE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20%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313484" y="1989409"/>
              <a:ext cx="3380278" cy="3380278"/>
            </a:xfrm>
            <a:prstGeom prst="ellipse">
              <a:avLst/>
            </a:prstGeom>
            <a:noFill/>
            <a:ln w="38100">
              <a:solidFill>
                <a:srgbClr val="009CA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03623" y="1989409"/>
              <a:ext cx="0" cy="3380278"/>
            </a:xfrm>
            <a:prstGeom prst="line">
              <a:avLst/>
            </a:prstGeom>
            <a:ln w="38100">
              <a:solidFill>
                <a:srgbClr val="009CA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001600" y="3137609"/>
              <a:ext cx="1607974" cy="513789"/>
            </a:xfrm>
            <a:prstGeom prst="line">
              <a:avLst/>
            </a:prstGeom>
            <a:ln w="38100">
              <a:solidFill>
                <a:srgbClr val="009CA8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20117596">
              <a:off x="6184418" y="379615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b="1" dirty="0" smtClean="0">
                  <a:solidFill>
                    <a:srgbClr val="6CBBA6"/>
                  </a:solidFill>
                </a:rPr>
                <a:t>₾</a:t>
              </a:r>
              <a:endParaRPr lang="en-US" b="1" dirty="0">
                <a:solidFill>
                  <a:srgbClr val="6CBBA6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811468">
              <a:off x="6366087" y="3824321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sz="1200" b="1" dirty="0" smtClean="0">
                  <a:solidFill>
                    <a:srgbClr val="6CBBA6"/>
                  </a:solidFill>
                </a:rPr>
                <a:t>₾</a:t>
              </a:r>
              <a:endParaRPr lang="en-US" sz="1200" b="1" dirty="0">
                <a:solidFill>
                  <a:srgbClr val="6CBBA6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1208347">
              <a:off x="6299926" y="3651953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a-GE" sz="1400" b="1" dirty="0" smtClean="0">
                  <a:solidFill>
                    <a:srgbClr val="6CBBA6"/>
                  </a:solidFill>
                </a:rPr>
                <a:t>₾</a:t>
              </a:r>
              <a:endParaRPr lang="en-US" sz="1400" b="1" dirty="0">
                <a:solidFill>
                  <a:srgbClr val="6CBBA6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74" y="6275579"/>
            <a:ext cx="805810" cy="538057"/>
          </a:xfrm>
          <a:prstGeom prst="rect">
            <a:avLst/>
          </a:prstGeom>
        </p:spPr>
      </p:pic>
      <p:pic>
        <p:nvPicPr>
          <p:cNvPr id="33" name="Graphic 18" descr="Wallet">
            <a:extLst>
              <a:ext uri="{FF2B5EF4-FFF2-40B4-BE49-F238E27FC236}">
                <a16:creationId xmlns:a16="http://schemas.microsoft.com/office/drawing/2014/main" id="{3406B290-DB12-71CF-D834-75CC90484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42997" y="417997"/>
            <a:ext cx="914400" cy="9144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918540" y="478078"/>
            <a:ext cx="10515600" cy="988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8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ბიუჯეტირების</a:t>
            </a:r>
            <a:r>
              <a:rPr lang="ka-G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50-30-20-ის წესი</a:t>
            </a:r>
            <a:endParaRPr lang="en-US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8374" y="6245591"/>
            <a:ext cx="11415252" cy="0"/>
          </a:xfrm>
          <a:prstGeom prst="line">
            <a:avLst/>
          </a:prstGeom>
          <a:ln>
            <a:solidFill>
              <a:srgbClr val="009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entagon 43"/>
          <p:cNvSpPr/>
          <p:nvPr/>
        </p:nvSpPr>
        <p:spPr>
          <a:xfrm>
            <a:off x="676189" y="5535687"/>
            <a:ext cx="4110771" cy="583567"/>
          </a:xfrm>
          <a:prstGeom prst="homePlate">
            <a:avLst/>
          </a:prstGeom>
          <a:solidFill>
            <a:srgbClr val="FF9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a-G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ნაბიჯი 3: </a:t>
            </a:r>
            <a:r>
              <a:rPr kumimoji="0" lang="ka-G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ბიუჯეტირება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I1YWIwMjdlMy05N2Y1LTRmMmItYjI0Mi0xODlmODRmMWJmZmUiIG9yaWdpbj0idXNlclNlbGVjdGVkIiAvPjxVc2VyTmFtZT5TRUJcdGd1amFiaWR6ZTwvVXNlck5hbWU+PERhdGVUaW1lPjkvMTYvMjAyNSAxMjo1NToyMCBQTTwvRGF0ZVRpbWU+PExhYmVsU3RyaW5nPlRoaXMgaXRlbSBoYXMgbm8gY2xhc3NpZmljYXRpb248L0xhYmVsU3RyaW5nPjwvaXRlbT48L2xhYmVsSGlzdG9yeT4=</Value>
</WrappedLabelHistory>
</file>

<file path=customXml/item2.xml><?xml version="1.0" encoding="utf-8"?>
<sisl xmlns:xsd="http://www.w3.org/2001/XMLSchema" xmlns:xsi="http://www.w3.org/2001/XMLSchema-instance" xmlns="http://www.boldonjames.com/2008/01/sie/internal/label" sislVersion="0" policy="5ab027e3-97f5-4f2b-b242-189f84f1bffe" origin="userSelected"/>
</file>

<file path=customXml/itemProps1.xml><?xml version="1.0" encoding="utf-8"?>
<ds:datastoreItem xmlns:ds="http://schemas.openxmlformats.org/officeDocument/2006/customXml" ds:itemID="{4D8E4928-BD28-4A50-A773-496AD8591F2D}">
  <ds:schemaRefs>
    <ds:schemaRef ds:uri="http://www.w3.org/2001/XMLSchema"/>
    <ds:schemaRef ds:uri="http://www.boldonjames.com/2016/02/Classifier/internal/wrappedLabelHistory"/>
  </ds:schemaRefs>
</ds:datastoreItem>
</file>

<file path=customXml/itemProps2.xml><?xml version="1.0" encoding="utf-8"?>
<ds:datastoreItem xmlns:ds="http://schemas.openxmlformats.org/officeDocument/2006/customXml" ds:itemID="{EFADAC63-3A14-4734-8D13-45AB7906CE96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498</Words>
  <Application>Microsoft Office PowerPoint</Application>
  <PresentationFormat>Widescreen</PresentationFormat>
  <Paragraphs>175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 Neue LT GEO 65 Medium</vt:lpstr>
      <vt:lpstr>Sylfaen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Tinatin Gujabidze</dc:creator>
  <cp:lastModifiedBy>Tinatin Gujabidze</cp:lastModifiedBy>
  <cp:revision>85</cp:revision>
  <dcterms:created xsi:type="dcterms:W3CDTF">2025-09-16T12:45:44Z</dcterms:created>
  <dcterms:modified xsi:type="dcterms:W3CDTF">2026-04-06T13:19:07Z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2db0db5c-e959-4138-9c96-9ea52da54598</vt:lpwstr>
  </property>
  <property fmtid="{D5CDD505-2E9C-101B-9397-08002B2CF9AE}" pid="3" name="bjDocumentSecurityLabel">
    <vt:lpwstr>This item has no classification</vt:lpwstr>
  </property>
  <property fmtid="{D5CDD505-2E9C-101B-9397-08002B2CF9AE}" pid="4" name="bjClsUserRVM">
    <vt:lpwstr>[]</vt:lpwstr>
  </property>
  <property fmtid="{D5CDD505-2E9C-101B-9397-08002B2CF9AE}" pid="5" name="bjSaver">
    <vt:lpwstr>aiC3jAUd7+5fyPWptGq95Lt6Qcut82e1</vt:lpwstr>
  </property>
  <property fmtid="{D5CDD505-2E9C-101B-9397-08002B2CF9AE}" pid="6" name="bjLabelHistoryID">
    <vt:lpwstr>{4D8E4928-BD28-4A50-A773-496AD8591F2D}</vt:lpwstr>
  </property>
</Properties>
</file>